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10287000" cx="18288000"/>
  <p:notesSz cx="6858000" cy="9144000"/>
  <p:embeddedFontLst>
    <p:embeddedFont>
      <p:font typeface="Montserrat"/>
      <p:regular r:id="rId19"/>
      <p:bold r:id="rId20"/>
      <p:italic r:id="rId21"/>
      <p:boldItalic r:id="rId22"/>
    </p:embeddedFont>
    <p:embeddedFont>
      <p:font typeface="Montserrat Medium"/>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7" roundtripDataSignature="AMtx7mhICwe1cOJZNkExkTz1rP6GPNkaR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MontserratMedium-bold.fntdata"/><Relationship Id="rId23" Type="http://schemas.openxmlformats.org/officeDocument/2006/relationships/font" Target="fonts/Montserrat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Medium-boldItalic.fntdata"/><Relationship Id="rId25" Type="http://schemas.openxmlformats.org/officeDocument/2006/relationships/font" Target="fonts/MontserratMedium-italic.fntdata"/><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10.png>
</file>

<file path=ppt/media/image12.png>
</file>

<file path=ppt/media/image13.png>
</file>

<file path=ppt/media/image16.png>
</file>

<file path=ppt/media/image17.png>
</file>

<file path=ppt/media/image19.png>
</file>

<file path=ppt/media/image20.png>
</file>

<file path=ppt/media/image22.png>
</file>

<file path=ppt/media/image3.png>
</file>

<file path=ppt/media/image4.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3"/>
          <p:cNvSpPr/>
          <p:nvPr>
            <p:ph idx="2" type="pic"/>
          </p:nvPr>
        </p:nvSpPr>
        <p:spPr>
          <a:xfrm>
            <a:off x="1792288" y="612775"/>
            <a:ext cx="5486400" cy="4114800"/>
          </a:xfrm>
          <a:prstGeom prst="rect">
            <a:avLst/>
          </a:prstGeom>
          <a:noFill/>
          <a:ln>
            <a:noFill/>
          </a:ln>
        </p:spPr>
      </p:sp>
      <p:sp>
        <p:nvSpPr>
          <p:cNvPr id="64" name="Google Shape;64;p2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3.png"/><Relationship Id="rId9" Type="http://schemas.openxmlformats.org/officeDocument/2006/relationships/image" Target="../media/image19.png"/><Relationship Id="rId5" Type="http://schemas.openxmlformats.org/officeDocument/2006/relationships/image" Target="../media/image4.png"/><Relationship Id="rId6" Type="http://schemas.openxmlformats.org/officeDocument/2006/relationships/image" Target="../media/image6.png"/><Relationship Id="rId7" Type="http://schemas.openxmlformats.org/officeDocument/2006/relationships/image" Target="../media/image1.png"/><Relationship Id="rId8"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20.png"/><Relationship Id="rId6"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0.png"/><Relationship Id="rId5"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17.png"/><Relationship Id="rId7" Type="http://schemas.openxmlformats.org/officeDocument/2006/relationships/image" Target="../media/image13.png"/><Relationship Id="rId8"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10.png"/><Relationship Id="rId6"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3.png"/><Relationship Id="rId6"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20.png"/><Relationship Id="rId6"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20.png"/><Relationship Id="rId6"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20.png"/><Relationship Id="rId6"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83" name="Shape 83"/>
        <p:cNvGrpSpPr/>
        <p:nvPr/>
      </p:nvGrpSpPr>
      <p:grpSpPr>
        <a:xfrm>
          <a:off x="0" y="0"/>
          <a:ext cx="0" cy="0"/>
          <a:chOff x="0" y="0"/>
          <a:chExt cx="0" cy="0"/>
        </a:xfrm>
      </p:grpSpPr>
      <p:sp>
        <p:nvSpPr>
          <p:cNvPr id="84" name="Google Shape;84;p1"/>
          <p:cNvSpPr/>
          <p:nvPr/>
        </p:nvSpPr>
        <p:spPr>
          <a:xfrm>
            <a:off x="-3875567" y="-4926720"/>
            <a:ext cx="9808535" cy="9808535"/>
          </a:xfrm>
          <a:custGeom>
            <a:rect b="b" l="l" r="r" t="t"/>
            <a:pathLst>
              <a:path extrusionOk="0" h="9808535" w="9808535">
                <a:moveTo>
                  <a:pt x="0" y="0"/>
                </a:moveTo>
                <a:lnTo>
                  <a:pt x="9808534" y="0"/>
                </a:lnTo>
                <a:lnTo>
                  <a:pt x="9808534" y="9808535"/>
                </a:lnTo>
                <a:lnTo>
                  <a:pt x="0" y="9808535"/>
                </a:lnTo>
                <a:lnTo>
                  <a:pt x="0" y="0"/>
                </a:lnTo>
                <a:close/>
              </a:path>
            </a:pathLst>
          </a:custGeom>
          <a:blipFill rotWithShape="1">
            <a:blip r:embed="rId3">
              <a:alphaModFix/>
            </a:blip>
            <a:stretch>
              <a:fillRect b="0" l="0" r="0" t="0"/>
            </a:stretch>
          </a:blipFill>
          <a:ln>
            <a:noFill/>
          </a:ln>
        </p:spPr>
      </p:sp>
      <p:sp>
        <p:nvSpPr>
          <p:cNvPr id="85" name="Google Shape;85;p1"/>
          <p:cNvSpPr/>
          <p:nvPr/>
        </p:nvSpPr>
        <p:spPr>
          <a:xfrm>
            <a:off x="-5812959" y="5943223"/>
            <a:ext cx="10244228" cy="10244228"/>
          </a:xfrm>
          <a:custGeom>
            <a:rect b="b" l="l" r="r" t="t"/>
            <a:pathLst>
              <a:path extrusionOk="0" h="10244228" w="10244228">
                <a:moveTo>
                  <a:pt x="0" y="0"/>
                </a:moveTo>
                <a:lnTo>
                  <a:pt x="10244228" y="0"/>
                </a:lnTo>
                <a:lnTo>
                  <a:pt x="10244228" y="10244228"/>
                </a:lnTo>
                <a:lnTo>
                  <a:pt x="0" y="10244228"/>
                </a:lnTo>
                <a:lnTo>
                  <a:pt x="0" y="0"/>
                </a:lnTo>
                <a:close/>
              </a:path>
            </a:pathLst>
          </a:custGeom>
          <a:blipFill rotWithShape="1">
            <a:blip r:embed="rId4">
              <a:alphaModFix/>
            </a:blip>
            <a:stretch>
              <a:fillRect b="0" l="0" r="0" t="0"/>
            </a:stretch>
          </a:blipFill>
          <a:ln>
            <a:noFill/>
          </a:ln>
        </p:spPr>
      </p:sp>
      <p:sp>
        <p:nvSpPr>
          <p:cNvPr id="86" name="Google Shape;86;p1"/>
          <p:cNvSpPr/>
          <p:nvPr/>
        </p:nvSpPr>
        <p:spPr>
          <a:xfrm rot="8100000">
            <a:off x="11884038" y="6896830"/>
            <a:ext cx="8209501" cy="6060105"/>
          </a:xfrm>
          <a:custGeom>
            <a:rect b="b" l="l" r="r" t="t"/>
            <a:pathLst>
              <a:path extrusionOk="0" h="6060105" w="8209501">
                <a:moveTo>
                  <a:pt x="0" y="0"/>
                </a:moveTo>
                <a:lnTo>
                  <a:pt x="8209501" y="0"/>
                </a:lnTo>
                <a:lnTo>
                  <a:pt x="8209501" y="6060105"/>
                </a:lnTo>
                <a:lnTo>
                  <a:pt x="0" y="6060105"/>
                </a:lnTo>
                <a:lnTo>
                  <a:pt x="0" y="0"/>
                </a:lnTo>
                <a:close/>
              </a:path>
            </a:pathLst>
          </a:custGeom>
          <a:blipFill rotWithShape="1">
            <a:blip r:embed="rId5">
              <a:alphaModFix/>
            </a:blip>
            <a:stretch>
              <a:fillRect b="0" l="0" r="0" t="0"/>
            </a:stretch>
          </a:blipFill>
          <a:ln>
            <a:noFill/>
          </a:ln>
        </p:spPr>
      </p:sp>
      <p:sp>
        <p:nvSpPr>
          <p:cNvPr id="87" name="Google Shape;87;p1"/>
          <p:cNvSpPr/>
          <p:nvPr/>
        </p:nvSpPr>
        <p:spPr>
          <a:xfrm rot="-1393429">
            <a:off x="14273528" y="8103893"/>
            <a:ext cx="4723918" cy="2308815"/>
          </a:xfrm>
          <a:custGeom>
            <a:rect b="b" l="l" r="r" t="t"/>
            <a:pathLst>
              <a:path extrusionOk="0" h="2308815" w="4723918">
                <a:moveTo>
                  <a:pt x="0" y="0"/>
                </a:moveTo>
                <a:lnTo>
                  <a:pt x="4723918" y="0"/>
                </a:lnTo>
                <a:lnTo>
                  <a:pt x="4723918" y="2308814"/>
                </a:lnTo>
                <a:lnTo>
                  <a:pt x="0" y="2308814"/>
                </a:lnTo>
                <a:lnTo>
                  <a:pt x="0" y="0"/>
                </a:lnTo>
                <a:close/>
              </a:path>
            </a:pathLst>
          </a:custGeom>
          <a:blipFill rotWithShape="1">
            <a:blip r:embed="rId6">
              <a:alphaModFix/>
            </a:blip>
            <a:stretch>
              <a:fillRect b="0" l="0" r="0" t="0"/>
            </a:stretch>
          </a:blipFill>
          <a:ln>
            <a:noFill/>
          </a:ln>
        </p:spPr>
      </p:sp>
      <p:sp>
        <p:nvSpPr>
          <p:cNvPr id="88" name="Google Shape;88;p1"/>
          <p:cNvSpPr/>
          <p:nvPr/>
        </p:nvSpPr>
        <p:spPr>
          <a:xfrm>
            <a:off x="4634488" y="5943223"/>
            <a:ext cx="9019025" cy="600872"/>
          </a:xfrm>
          <a:custGeom>
            <a:rect b="b" l="l" r="r" t="t"/>
            <a:pathLst>
              <a:path extrusionOk="0" h="600872" w="9019025">
                <a:moveTo>
                  <a:pt x="0" y="0"/>
                </a:moveTo>
                <a:lnTo>
                  <a:pt x="9019024" y="0"/>
                </a:lnTo>
                <a:lnTo>
                  <a:pt x="9019024" y="600872"/>
                </a:lnTo>
                <a:lnTo>
                  <a:pt x="0" y="600872"/>
                </a:lnTo>
                <a:lnTo>
                  <a:pt x="0" y="0"/>
                </a:lnTo>
                <a:close/>
              </a:path>
            </a:pathLst>
          </a:custGeom>
          <a:blipFill rotWithShape="1">
            <a:blip r:embed="rId7">
              <a:alphaModFix/>
            </a:blip>
            <a:stretch>
              <a:fillRect b="-203267" l="0" r="0" t="-203267"/>
            </a:stretch>
          </a:blipFill>
          <a:ln>
            <a:noFill/>
          </a:ln>
        </p:spPr>
      </p:sp>
      <p:sp>
        <p:nvSpPr>
          <p:cNvPr id="89" name="Google Shape;89;p1"/>
          <p:cNvSpPr/>
          <p:nvPr/>
        </p:nvSpPr>
        <p:spPr>
          <a:xfrm rot="4164260">
            <a:off x="-1712544" y="7731772"/>
            <a:ext cx="4602247" cy="3514966"/>
          </a:xfrm>
          <a:custGeom>
            <a:rect b="b" l="l" r="r" t="t"/>
            <a:pathLst>
              <a:path extrusionOk="0" h="3514966" w="4602247">
                <a:moveTo>
                  <a:pt x="0" y="0"/>
                </a:moveTo>
                <a:lnTo>
                  <a:pt x="4602247" y="0"/>
                </a:lnTo>
                <a:lnTo>
                  <a:pt x="4602247" y="3514966"/>
                </a:lnTo>
                <a:lnTo>
                  <a:pt x="0" y="3514966"/>
                </a:lnTo>
                <a:lnTo>
                  <a:pt x="0" y="0"/>
                </a:lnTo>
                <a:close/>
              </a:path>
            </a:pathLst>
          </a:custGeom>
          <a:blipFill rotWithShape="1">
            <a:blip r:embed="rId8">
              <a:alphaModFix/>
            </a:blip>
            <a:stretch>
              <a:fillRect b="0" l="0" r="0" t="0"/>
            </a:stretch>
          </a:blipFill>
          <a:ln>
            <a:noFill/>
          </a:ln>
        </p:spPr>
      </p:sp>
      <p:sp>
        <p:nvSpPr>
          <p:cNvPr id="90" name="Google Shape;90;p1"/>
          <p:cNvSpPr txBox="1"/>
          <p:nvPr/>
        </p:nvSpPr>
        <p:spPr>
          <a:xfrm>
            <a:off x="2419979" y="3101598"/>
            <a:ext cx="13448042" cy="243205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b="1" i="0" lang="en-US" sz="6999" u="none" cap="none" strike="noStrike">
                <a:solidFill>
                  <a:srgbClr val="FFFFFF"/>
                </a:solidFill>
                <a:latin typeface="Ultra"/>
                <a:ea typeface="Ultra"/>
                <a:cs typeface="Ultra"/>
                <a:sym typeface="Ultra"/>
              </a:rPr>
              <a:t>Errores Comunes </a:t>
            </a:r>
            <a:endParaRPr/>
          </a:p>
          <a:p>
            <a:pPr indent="0" lvl="0" marL="0" marR="0" rtl="0" algn="ctr">
              <a:lnSpc>
                <a:spcPct val="140005"/>
              </a:lnSpc>
              <a:spcBef>
                <a:spcPts val="0"/>
              </a:spcBef>
              <a:spcAft>
                <a:spcPts val="0"/>
              </a:spcAft>
              <a:buNone/>
            </a:pPr>
            <a:r>
              <a:rPr b="1" i="0" lang="en-US" sz="6999" u="none" cap="none" strike="noStrike">
                <a:solidFill>
                  <a:srgbClr val="FFFFFF"/>
                </a:solidFill>
                <a:latin typeface="Ultra"/>
                <a:ea typeface="Ultra"/>
                <a:cs typeface="Ultra"/>
                <a:sym typeface="Ultra"/>
              </a:rPr>
              <a:t>en Portfolios</a:t>
            </a:r>
            <a:endParaRPr/>
          </a:p>
        </p:txBody>
      </p:sp>
      <p:sp>
        <p:nvSpPr>
          <p:cNvPr id="91" name="Google Shape;91;p1"/>
          <p:cNvSpPr txBox="1"/>
          <p:nvPr/>
        </p:nvSpPr>
        <p:spPr>
          <a:xfrm>
            <a:off x="5662108" y="6005445"/>
            <a:ext cx="6963784" cy="896327"/>
          </a:xfrm>
          <a:prstGeom prst="rect">
            <a:avLst/>
          </a:prstGeom>
          <a:noFill/>
          <a:ln>
            <a:noFill/>
          </a:ln>
        </p:spPr>
        <p:txBody>
          <a:bodyPr anchorCtr="0" anchor="t" bIns="0" lIns="0" spcFirstLastPara="1" rIns="0" wrap="square" tIns="0">
            <a:spAutoFit/>
          </a:bodyPr>
          <a:lstStyle/>
          <a:p>
            <a:pPr indent="0" lvl="0" marL="0" marR="0" rtl="0" algn="ctr">
              <a:lnSpc>
                <a:spcPct val="140023"/>
              </a:lnSpc>
              <a:spcBef>
                <a:spcPts val="0"/>
              </a:spcBef>
              <a:spcAft>
                <a:spcPts val="0"/>
              </a:spcAft>
              <a:buNone/>
            </a:pPr>
            <a:r>
              <a:rPr b="0" i="0" lang="en-US" sz="2586" u="none" cap="none" strike="noStrike">
                <a:solidFill>
                  <a:srgbClr val="01204C"/>
                </a:solidFill>
                <a:latin typeface="Montserrat Medium"/>
                <a:ea typeface="Montserrat Medium"/>
                <a:cs typeface="Montserrat Medium"/>
                <a:sym typeface="Montserrat Medium"/>
              </a:rPr>
              <a:t>Portfolio Profesional SCVL</a:t>
            </a:r>
            <a:endParaRPr/>
          </a:p>
          <a:p>
            <a:pPr indent="0" lvl="0" marL="0" marR="0" rtl="0" algn="ctr">
              <a:lnSpc>
                <a:spcPct val="140023"/>
              </a:lnSpc>
              <a:spcBef>
                <a:spcPts val="0"/>
              </a:spcBef>
              <a:spcAft>
                <a:spcPts val="0"/>
              </a:spcAft>
              <a:buNone/>
            </a:pPr>
            <a:r>
              <a:t/>
            </a:r>
            <a:endParaRPr b="0" i="0" sz="2586" u="none" cap="none" strike="noStrike">
              <a:solidFill>
                <a:srgbClr val="01204C"/>
              </a:solidFill>
              <a:latin typeface="Montserrat Medium"/>
              <a:ea typeface="Montserrat Medium"/>
              <a:cs typeface="Montserrat Medium"/>
              <a:sym typeface="Montserrat Medium"/>
            </a:endParaRPr>
          </a:p>
        </p:txBody>
      </p:sp>
      <p:sp>
        <p:nvSpPr>
          <p:cNvPr id="92" name="Google Shape;92;p1"/>
          <p:cNvSpPr/>
          <p:nvPr/>
        </p:nvSpPr>
        <p:spPr>
          <a:xfrm rot="129915">
            <a:off x="-622775" y="-1009327"/>
            <a:ext cx="3597907" cy="3671334"/>
          </a:xfrm>
          <a:custGeom>
            <a:rect b="b" l="l" r="r" t="t"/>
            <a:pathLst>
              <a:path extrusionOk="0" h="3671334" w="3597907">
                <a:moveTo>
                  <a:pt x="0" y="0"/>
                </a:moveTo>
                <a:lnTo>
                  <a:pt x="3597908" y="0"/>
                </a:lnTo>
                <a:lnTo>
                  <a:pt x="3597908" y="3671334"/>
                </a:lnTo>
                <a:lnTo>
                  <a:pt x="0" y="3671334"/>
                </a:lnTo>
                <a:lnTo>
                  <a:pt x="0" y="0"/>
                </a:lnTo>
                <a:close/>
              </a:path>
            </a:pathLst>
          </a:custGeom>
          <a:blipFill rotWithShape="1">
            <a:blip r:embed="rId9">
              <a:alphaModFix/>
            </a:blip>
            <a:stretch>
              <a:fillRect b="0" l="0" r="0" t="0"/>
            </a:stretch>
          </a:blipFill>
          <a:ln>
            <a:noFill/>
          </a:ln>
        </p:spPr>
      </p:sp>
      <p:sp>
        <p:nvSpPr>
          <p:cNvPr id="93" name="Google Shape;93;p1"/>
          <p:cNvSpPr txBox="1"/>
          <p:nvPr/>
        </p:nvSpPr>
        <p:spPr>
          <a:xfrm>
            <a:off x="5093628" y="7254196"/>
            <a:ext cx="8100744" cy="1477352"/>
          </a:xfrm>
          <a:prstGeom prst="rect">
            <a:avLst/>
          </a:prstGeom>
          <a:noFill/>
          <a:ln>
            <a:noFill/>
          </a:ln>
        </p:spPr>
        <p:txBody>
          <a:bodyPr anchorCtr="0" anchor="t" bIns="0" lIns="0" spcFirstLastPara="1" rIns="0" wrap="square" tIns="0">
            <a:spAutoFit/>
          </a:bodyPr>
          <a:lstStyle/>
          <a:p>
            <a:pPr indent="-279218" lvl="1" marL="558436" marR="0" rtl="0" algn="l">
              <a:lnSpc>
                <a:spcPct val="140023"/>
              </a:lnSpc>
              <a:spcBef>
                <a:spcPts val="0"/>
              </a:spcBef>
              <a:spcAft>
                <a:spcPts val="0"/>
              </a:spcAft>
              <a:buClr>
                <a:srgbClr val="FFFFFF"/>
              </a:buClr>
              <a:buSzPts val="2586"/>
              <a:buFont typeface="Arial"/>
              <a:buChar char="•"/>
            </a:pPr>
            <a:r>
              <a:rPr b="0" i="0" lang="en-US" sz="2586" u="none" cap="none" strike="noStrike">
                <a:solidFill>
                  <a:srgbClr val="FFFFFF"/>
                </a:solidFill>
                <a:latin typeface="Arial"/>
                <a:ea typeface="Arial"/>
                <a:cs typeface="Arial"/>
                <a:sym typeface="Arial"/>
              </a:rPr>
              <a:t>ADRIAN BLANCO CORDERO</a:t>
            </a:r>
            <a:endParaRPr/>
          </a:p>
          <a:p>
            <a:pPr indent="-279218" lvl="1" marL="558436" marR="0" rtl="0" algn="l">
              <a:lnSpc>
                <a:spcPct val="140023"/>
              </a:lnSpc>
              <a:spcBef>
                <a:spcPts val="0"/>
              </a:spcBef>
              <a:spcAft>
                <a:spcPts val="0"/>
              </a:spcAft>
              <a:buClr>
                <a:srgbClr val="FFFFFF"/>
              </a:buClr>
              <a:buSzPts val="2586"/>
              <a:buFont typeface="Arial"/>
              <a:buChar char="•"/>
            </a:pPr>
            <a:r>
              <a:rPr b="0" i="0" lang="en-US" sz="2586" u="none" cap="none" strike="noStrike">
                <a:solidFill>
                  <a:srgbClr val="FFFFFF"/>
                </a:solidFill>
                <a:latin typeface="Arial"/>
                <a:ea typeface="Arial"/>
                <a:cs typeface="Arial"/>
                <a:sym typeface="Arial"/>
              </a:rPr>
              <a:t>JUNIOR RICARDO ABURTO FERRETO</a:t>
            </a:r>
            <a:endParaRPr/>
          </a:p>
          <a:p>
            <a:pPr indent="-279218" lvl="1" marL="558436" marR="0" rtl="0" algn="l">
              <a:lnSpc>
                <a:spcPct val="140023"/>
              </a:lnSpc>
              <a:spcBef>
                <a:spcPts val="0"/>
              </a:spcBef>
              <a:spcAft>
                <a:spcPts val="0"/>
              </a:spcAft>
              <a:buClr>
                <a:srgbClr val="FFFFFF"/>
              </a:buClr>
              <a:buSzPts val="2586"/>
              <a:buFont typeface="Arial"/>
              <a:buChar char="•"/>
            </a:pPr>
            <a:r>
              <a:rPr b="0" i="0" lang="en-US" sz="2586" u="none" cap="none" strike="noStrike">
                <a:solidFill>
                  <a:srgbClr val="FFFFFF"/>
                </a:solidFill>
                <a:latin typeface="Arial"/>
                <a:ea typeface="Arial"/>
                <a:cs typeface="Arial"/>
                <a:sym typeface="Arial"/>
              </a:rPr>
              <a:t>JOSHUA BOLAÑOS HERNÁNDEZ</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77" name="Shape 177"/>
        <p:cNvGrpSpPr/>
        <p:nvPr/>
      </p:nvGrpSpPr>
      <p:grpSpPr>
        <a:xfrm>
          <a:off x="0" y="0"/>
          <a:ext cx="0" cy="0"/>
          <a:chOff x="0" y="0"/>
          <a:chExt cx="0" cy="0"/>
        </a:xfrm>
      </p:grpSpPr>
      <p:sp>
        <p:nvSpPr>
          <p:cNvPr id="178" name="Google Shape;178;p10"/>
          <p:cNvSpPr/>
          <p:nvPr/>
        </p:nvSpPr>
        <p:spPr>
          <a:xfrm>
            <a:off x="11478214" y="-4882840"/>
            <a:ext cx="9218676" cy="9218676"/>
          </a:xfrm>
          <a:custGeom>
            <a:rect b="b" l="l" r="r" t="t"/>
            <a:pathLst>
              <a:path extrusionOk="0" h="9218676" w="9218676">
                <a:moveTo>
                  <a:pt x="0" y="0"/>
                </a:moveTo>
                <a:lnTo>
                  <a:pt x="9218676" y="0"/>
                </a:lnTo>
                <a:lnTo>
                  <a:pt x="9218676" y="9218677"/>
                </a:lnTo>
                <a:lnTo>
                  <a:pt x="0" y="9218677"/>
                </a:lnTo>
                <a:lnTo>
                  <a:pt x="0" y="0"/>
                </a:lnTo>
                <a:close/>
              </a:path>
            </a:pathLst>
          </a:custGeom>
          <a:blipFill rotWithShape="1">
            <a:blip r:embed="rId3">
              <a:alphaModFix/>
            </a:blip>
            <a:stretch>
              <a:fillRect b="0" l="0" r="0" t="0"/>
            </a:stretch>
          </a:blipFill>
          <a:ln>
            <a:noFill/>
          </a:ln>
        </p:spPr>
      </p:sp>
      <p:sp>
        <p:nvSpPr>
          <p:cNvPr id="179" name="Google Shape;179;p10"/>
          <p:cNvSpPr/>
          <p:nvPr/>
        </p:nvSpPr>
        <p:spPr>
          <a:xfrm>
            <a:off x="15720443" y="-1551311"/>
            <a:ext cx="8685325" cy="8685325"/>
          </a:xfrm>
          <a:custGeom>
            <a:rect b="b" l="l" r="r" t="t"/>
            <a:pathLst>
              <a:path extrusionOk="0" h="8685325" w="8685325">
                <a:moveTo>
                  <a:pt x="0" y="0"/>
                </a:moveTo>
                <a:lnTo>
                  <a:pt x="8685326" y="0"/>
                </a:lnTo>
                <a:lnTo>
                  <a:pt x="8685326" y="8685325"/>
                </a:lnTo>
                <a:lnTo>
                  <a:pt x="0" y="8685325"/>
                </a:lnTo>
                <a:lnTo>
                  <a:pt x="0" y="0"/>
                </a:lnTo>
                <a:close/>
              </a:path>
            </a:pathLst>
          </a:custGeom>
          <a:blipFill rotWithShape="1">
            <a:blip r:embed="rId4">
              <a:alphaModFix/>
            </a:blip>
            <a:stretch>
              <a:fillRect b="0" l="0" r="0" t="0"/>
            </a:stretch>
          </a:blipFill>
          <a:ln>
            <a:noFill/>
          </a:ln>
        </p:spPr>
      </p:sp>
      <p:sp>
        <p:nvSpPr>
          <p:cNvPr id="180" name="Google Shape;180;p10"/>
          <p:cNvSpPr/>
          <p:nvPr/>
        </p:nvSpPr>
        <p:spPr>
          <a:xfrm>
            <a:off x="13247802" y="4806269"/>
            <a:ext cx="9218676" cy="9218676"/>
          </a:xfrm>
          <a:custGeom>
            <a:rect b="b" l="l" r="r" t="t"/>
            <a:pathLst>
              <a:path extrusionOk="0" h="9218676" w="9218676">
                <a:moveTo>
                  <a:pt x="0" y="0"/>
                </a:moveTo>
                <a:lnTo>
                  <a:pt x="9218677" y="0"/>
                </a:lnTo>
                <a:lnTo>
                  <a:pt x="9218677" y="9218676"/>
                </a:lnTo>
                <a:lnTo>
                  <a:pt x="0" y="9218676"/>
                </a:lnTo>
                <a:lnTo>
                  <a:pt x="0" y="0"/>
                </a:lnTo>
                <a:close/>
              </a:path>
            </a:pathLst>
          </a:custGeom>
          <a:blipFill rotWithShape="1">
            <a:blip r:embed="rId3">
              <a:alphaModFix/>
            </a:blip>
            <a:stretch>
              <a:fillRect b="0" l="0" r="0" t="0"/>
            </a:stretch>
          </a:blipFill>
          <a:ln>
            <a:noFill/>
          </a:ln>
        </p:spPr>
      </p:sp>
      <p:sp>
        <p:nvSpPr>
          <p:cNvPr id="181" name="Google Shape;181;p10"/>
          <p:cNvSpPr/>
          <p:nvPr/>
        </p:nvSpPr>
        <p:spPr>
          <a:xfrm>
            <a:off x="10899438" y="7474099"/>
            <a:ext cx="8685325" cy="8685325"/>
          </a:xfrm>
          <a:custGeom>
            <a:rect b="b" l="l" r="r" t="t"/>
            <a:pathLst>
              <a:path extrusionOk="0" h="8685325" w="8685325">
                <a:moveTo>
                  <a:pt x="0" y="0"/>
                </a:moveTo>
                <a:lnTo>
                  <a:pt x="8685326" y="0"/>
                </a:lnTo>
                <a:lnTo>
                  <a:pt x="8685326" y="8685325"/>
                </a:lnTo>
                <a:lnTo>
                  <a:pt x="0" y="8685325"/>
                </a:lnTo>
                <a:lnTo>
                  <a:pt x="0" y="0"/>
                </a:lnTo>
                <a:close/>
              </a:path>
            </a:pathLst>
          </a:custGeom>
          <a:blipFill rotWithShape="1">
            <a:blip r:embed="rId4">
              <a:alphaModFix/>
            </a:blip>
            <a:stretch>
              <a:fillRect b="0" l="0" r="0" t="0"/>
            </a:stretch>
          </a:blipFill>
          <a:ln>
            <a:noFill/>
          </a:ln>
        </p:spPr>
      </p:sp>
      <p:sp>
        <p:nvSpPr>
          <p:cNvPr id="182" name="Google Shape;182;p10"/>
          <p:cNvSpPr/>
          <p:nvPr/>
        </p:nvSpPr>
        <p:spPr>
          <a:xfrm>
            <a:off x="15869971" y="8535586"/>
            <a:ext cx="2778658" cy="2285446"/>
          </a:xfrm>
          <a:custGeom>
            <a:rect b="b" l="l" r="r" t="t"/>
            <a:pathLst>
              <a:path extrusionOk="0" h="2285446" w="2778658">
                <a:moveTo>
                  <a:pt x="0" y="0"/>
                </a:moveTo>
                <a:lnTo>
                  <a:pt x="2778658" y="0"/>
                </a:lnTo>
                <a:lnTo>
                  <a:pt x="2778658" y="2285447"/>
                </a:lnTo>
                <a:lnTo>
                  <a:pt x="0" y="2285447"/>
                </a:lnTo>
                <a:lnTo>
                  <a:pt x="0" y="0"/>
                </a:lnTo>
                <a:close/>
              </a:path>
            </a:pathLst>
          </a:custGeom>
          <a:blipFill rotWithShape="1">
            <a:blip r:embed="rId5">
              <a:alphaModFix/>
            </a:blip>
            <a:stretch>
              <a:fillRect b="0" l="0" r="0" t="0"/>
            </a:stretch>
          </a:blipFill>
          <a:ln>
            <a:noFill/>
          </a:ln>
        </p:spPr>
      </p:sp>
      <p:sp>
        <p:nvSpPr>
          <p:cNvPr id="183" name="Google Shape;183;p10"/>
          <p:cNvSpPr/>
          <p:nvPr/>
        </p:nvSpPr>
        <p:spPr>
          <a:xfrm flipH="1">
            <a:off x="14020057" y="-2331083"/>
            <a:ext cx="4903845" cy="5636604"/>
          </a:xfrm>
          <a:custGeom>
            <a:rect b="b" l="l" r="r" t="t"/>
            <a:pathLst>
              <a:path extrusionOk="0" h="5636604" w="4903845">
                <a:moveTo>
                  <a:pt x="4903845" y="0"/>
                </a:moveTo>
                <a:lnTo>
                  <a:pt x="0" y="0"/>
                </a:lnTo>
                <a:lnTo>
                  <a:pt x="0" y="5636604"/>
                </a:lnTo>
                <a:lnTo>
                  <a:pt x="4903845" y="5636604"/>
                </a:lnTo>
                <a:lnTo>
                  <a:pt x="4903845" y="0"/>
                </a:lnTo>
                <a:close/>
              </a:path>
            </a:pathLst>
          </a:custGeom>
          <a:blipFill rotWithShape="1">
            <a:blip r:embed="rId6">
              <a:alphaModFix/>
            </a:blip>
            <a:stretch>
              <a:fillRect b="0" l="0" r="0" t="0"/>
            </a:stretch>
          </a:blipFill>
          <a:ln>
            <a:noFill/>
          </a:ln>
        </p:spPr>
      </p:sp>
      <p:sp>
        <p:nvSpPr>
          <p:cNvPr id="184" name="Google Shape;184;p10"/>
          <p:cNvSpPr txBox="1"/>
          <p:nvPr/>
        </p:nvSpPr>
        <p:spPr>
          <a:xfrm>
            <a:off x="1738930" y="2153357"/>
            <a:ext cx="13503171" cy="210502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6000" u="none" cap="none" strike="noStrike">
                <a:solidFill>
                  <a:srgbClr val="FFFFFF"/>
                </a:solidFill>
                <a:latin typeface="Ultra"/>
                <a:ea typeface="Ultra"/>
                <a:cs typeface="Ultra"/>
                <a:sym typeface="Ultra"/>
              </a:rPr>
              <a:t>7- Ordenar Proyectos de Forma Cronológica</a:t>
            </a:r>
            <a:endParaRPr/>
          </a:p>
        </p:txBody>
      </p:sp>
      <p:sp>
        <p:nvSpPr>
          <p:cNvPr id="185" name="Google Shape;185;p10"/>
          <p:cNvSpPr txBox="1"/>
          <p:nvPr/>
        </p:nvSpPr>
        <p:spPr>
          <a:xfrm>
            <a:off x="1738930" y="4749119"/>
            <a:ext cx="11887800" cy="4987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A diferencia de lo comúnmente visto en los portafolios web, es mejor ordenar tus proyectos de mejor a peor en vez de por orden cronológico, mostrando tus nuevas habilidades técnicas y destacando la calidad actual, como estrategia de </a:t>
            </a:r>
            <a:r>
              <a:rPr lang="en-US" sz="3000">
                <a:solidFill>
                  <a:srgbClr val="FFFFFF"/>
                </a:solidFill>
                <a:latin typeface="Montserrat"/>
                <a:ea typeface="Montserrat"/>
                <a:cs typeface="Montserrat"/>
                <a:sym typeface="Montserrat"/>
              </a:rPr>
              <a:t>marketing</a:t>
            </a:r>
            <a:r>
              <a:rPr b="0" i="0" lang="en-US" sz="3000" u="none" cap="none" strike="noStrike">
                <a:solidFill>
                  <a:srgbClr val="FFFFFF"/>
                </a:solidFill>
                <a:latin typeface="Montserrat"/>
                <a:ea typeface="Montserrat"/>
                <a:cs typeface="Montserrat"/>
                <a:sym typeface="Montserrat"/>
              </a:rPr>
              <a:t> Personal, para optimización del tiempo del visitante y generar una Primera Impresión Impactante.</a:t>
            </a:r>
            <a:endParaRPr/>
          </a:p>
          <a:p>
            <a:pPr indent="0" lvl="0" marL="0" marR="0" rtl="0" algn="l">
              <a:lnSpc>
                <a:spcPct val="140000"/>
              </a:lnSpc>
              <a:spcBef>
                <a:spcPts val="0"/>
              </a:spcBef>
              <a:spcAft>
                <a:spcPts val="0"/>
              </a:spcAft>
              <a:buNone/>
            </a:pPr>
            <a:r>
              <a:t/>
            </a:r>
            <a:endParaRPr b="0" i="0" sz="3000" u="none" cap="none" strike="noStrike">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t/>
            </a:r>
            <a:endParaRPr b="0" i="0" sz="3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89" name="Shape 189"/>
        <p:cNvGrpSpPr/>
        <p:nvPr/>
      </p:nvGrpSpPr>
      <p:grpSpPr>
        <a:xfrm>
          <a:off x="0" y="0"/>
          <a:ext cx="0" cy="0"/>
          <a:chOff x="0" y="0"/>
          <a:chExt cx="0" cy="0"/>
        </a:xfrm>
      </p:grpSpPr>
      <p:sp>
        <p:nvSpPr>
          <p:cNvPr id="190" name="Google Shape;190;p11"/>
          <p:cNvSpPr/>
          <p:nvPr/>
        </p:nvSpPr>
        <p:spPr>
          <a:xfrm>
            <a:off x="13626128" y="7134014"/>
            <a:ext cx="8685325" cy="8685325"/>
          </a:xfrm>
          <a:custGeom>
            <a:rect b="b" l="l" r="r" t="t"/>
            <a:pathLst>
              <a:path extrusionOk="0" h="8685325" w="8685325">
                <a:moveTo>
                  <a:pt x="0" y="0"/>
                </a:moveTo>
                <a:lnTo>
                  <a:pt x="8685325" y="0"/>
                </a:lnTo>
                <a:lnTo>
                  <a:pt x="8685325" y="8685325"/>
                </a:lnTo>
                <a:lnTo>
                  <a:pt x="0" y="8685325"/>
                </a:lnTo>
                <a:lnTo>
                  <a:pt x="0" y="0"/>
                </a:lnTo>
                <a:close/>
              </a:path>
            </a:pathLst>
          </a:custGeom>
          <a:blipFill rotWithShape="1">
            <a:blip r:embed="rId3">
              <a:alphaModFix/>
            </a:blip>
            <a:stretch>
              <a:fillRect b="0" l="0" r="0" t="0"/>
            </a:stretch>
          </a:blipFill>
          <a:ln>
            <a:noFill/>
          </a:ln>
        </p:spPr>
      </p:sp>
      <p:sp>
        <p:nvSpPr>
          <p:cNvPr id="191" name="Google Shape;191;p11"/>
          <p:cNvSpPr/>
          <p:nvPr/>
        </p:nvSpPr>
        <p:spPr>
          <a:xfrm>
            <a:off x="15869971" y="8535586"/>
            <a:ext cx="2778658" cy="2285446"/>
          </a:xfrm>
          <a:custGeom>
            <a:rect b="b" l="l" r="r" t="t"/>
            <a:pathLst>
              <a:path extrusionOk="0" h="2285446" w="2778658">
                <a:moveTo>
                  <a:pt x="0" y="0"/>
                </a:moveTo>
                <a:lnTo>
                  <a:pt x="2778658" y="0"/>
                </a:lnTo>
                <a:lnTo>
                  <a:pt x="2778658" y="2285447"/>
                </a:lnTo>
                <a:lnTo>
                  <a:pt x="0" y="2285447"/>
                </a:lnTo>
                <a:lnTo>
                  <a:pt x="0" y="0"/>
                </a:lnTo>
                <a:close/>
              </a:path>
            </a:pathLst>
          </a:custGeom>
          <a:blipFill rotWithShape="1">
            <a:blip r:embed="rId4">
              <a:alphaModFix/>
            </a:blip>
            <a:stretch>
              <a:fillRect b="0" l="0" r="0" t="0"/>
            </a:stretch>
          </a:blipFill>
          <a:ln>
            <a:noFill/>
          </a:ln>
        </p:spPr>
      </p:sp>
      <p:sp>
        <p:nvSpPr>
          <p:cNvPr id="192" name="Google Shape;192;p11"/>
          <p:cNvSpPr txBox="1"/>
          <p:nvPr/>
        </p:nvSpPr>
        <p:spPr>
          <a:xfrm>
            <a:off x="1713430" y="1184107"/>
            <a:ext cx="13503300" cy="3509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6000" u="none" cap="none" strike="noStrike">
                <a:solidFill>
                  <a:srgbClr val="FFFFFF"/>
                </a:solidFill>
                <a:latin typeface="Ultra"/>
                <a:ea typeface="Ultra"/>
                <a:cs typeface="Ultra"/>
                <a:sym typeface="Ultra"/>
              </a:rPr>
              <a:t>8- No Contemplar el Contrastes de Colores ni la Accesibilidad</a:t>
            </a:r>
            <a:endParaRPr/>
          </a:p>
        </p:txBody>
      </p:sp>
      <p:sp>
        <p:nvSpPr>
          <p:cNvPr id="193" name="Google Shape;193;p11"/>
          <p:cNvSpPr txBox="1"/>
          <p:nvPr/>
        </p:nvSpPr>
        <p:spPr>
          <a:xfrm>
            <a:off x="1534880" y="4907800"/>
            <a:ext cx="11887800" cy="4340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Pensar adecuar las necesidades dependiendo del dispositivo en el que se navegue el portafolio es una buena práctica que pocos utilizan, ya que la experiencia del usuario se puede ver impactada, si no se optimizan las imágenes por ejemplo, en velocidad de carga, uso de datos y costos. De lo contrario, puede haber un impacto en el SEO.</a:t>
            </a:r>
            <a:endParaRPr/>
          </a:p>
          <a:p>
            <a:pPr indent="0" lvl="0" marL="0" marR="0" rtl="0" algn="l">
              <a:lnSpc>
                <a:spcPct val="140000"/>
              </a:lnSpc>
              <a:spcBef>
                <a:spcPts val="0"/>
              </a:spcBef>
              <a:spcAft>
                <a:spcPts val="0"/>
              </a:spcAft>
              <a:buNone/>
            </a:pPr>
            <a:r>
              <a:t/>
            </a:r>
            <a:endParaRPr b="0" i="0" sz="30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97" name="Shape 197"/>
        <p:cNvGrpSpPr/>
        <p:nvPr/>
      </p:nvGrpSpPr>
      <p:grpSpPr>
        <a:xfrm>
          <a:off x="0" y="0"/>
          <a:ext cx="0" cy="0"/>
          <a:chOff x="0" y="0"/>
          <a:chExt cx="0" cy="0"/>
        </a:xfrm>
      </p:grpSpPr>
      <p:sp>
        <p:nvSpPr>
          <p:cNvPr id="198" name="Google Shape;198;p12"/>
          <p:cNvSpPr/>
          <p:nvPr/>
        </p:nvSpPr>
        <p:spPr>
          <a:xfrm>
            <a:off x="14622147" y="3649188"/>
            <a:ext cx="11805542" cy="11805542"/>
          </a:xfrm>
          <a:custGeom>
            <a:rect b="b" l="l" r="r" t="t"/>
            <a:pathLst>
              <a:path extrusionOk="0" h="11805542" w="11805542">
                <a:moveTo>
                  <a:pt x="0" y="0"/>
                </a:moveTo>
                <a:lnTo>
                  <a:pt x="11805542" y="0"/>
                </a:lnTo>
                <a:lnTo>
                  <a:pt x="11805542" y="11805542"/>
                </a:lnTo>
                <a:lnTo>
                  <a:pt x="0" y="11805542"/>
                </a:lnTo>
                <a:lnTo>
                  <a:pt x="0" y="0"/>
                </a:lnTo>
                <a:close/>
              </a:path>
            </a:pathLst>
          </a:custGeom>
          <a:blipFill rotWithShape="1">
            <a:blip r:embed="rId3">
              <a:alphaModFix/>
            </a:blip>
            <a:stretch>
              <a:fillRect b="0" l="0" r="0" t="0"/>
            </a:stretch>
          </a:blipFill>
          <a:ln>
            <a:noFill/>
          </a:ln>
        </p:spPr>
      </p:sp>
      <p:sp>
        <p:nvSpPr>
          <p:cNvPr id="199" name="Google Shape;199;p12"/>
          <p:cNvSpPr/>
          <p:nvPr/>
        </p:nvSpPr>
        <p:spPr>
          <a:xfrm>
            <a:off x="14798725" y="4933398"/>
            <a:ext cx="8893252" cy="8315191"/>
          </a:xfrm>
          <a:custGeom>
            <a:rect b="b" l="l" r="r" t="t"/>
            <a:pathLst>
              <a:path extrusionOk="0" h="8315191" w="8893252">
                <a:moveTo>
                  <a:pt x="0" y="0"/>
                </a:moveTo>
                <a:lnTo>
                  <a:pt x="8893252" y="0"/>
                </a:lnTo>
                <a:lnTo>
                  <a:pt x="8893252" y="8315191"/>
                </a:lnTo>
                <a:lnTo>
                  <a:pt x="0" y="8315191"/>
                </a:lnTo>
                <a:lnTo>
                  <a:pt x="0" y="0"/>
                </a:lnTo>
                <a:close/>
              </a:path>
            </a:pathLst>
          </a:custGeom>
          <a:blipFill rotWithShape="1">
            <a:blip r:embed="rId4">
              <a:alphaModFix/>
            </a:blip>
            <a:stretch>
              <a:fillRect b="0" l="0" r="0" t="0"/>
            </a:stretch>
          </a:blipFill>
          <a:ln>
            <a:noFill/>
          </a:ln>
        </p:spPr>
      </p:sp>
      <p:sp>
        <p:nvSpPr>
          <p:cNvPr id="200" name="Google Shape;200;p12"/>
          <p:cNvSpPr txBox="1"/>
          <p:nvPr/>
        </p:nvSpPr>
        <p:spPr>
          <a:xfrm>
            <a:off x="2746160" y="2772768"/>
            <a:ext cx="12327255" cy="692467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3000" u="none" cap="none" strike="noStrike">
                <a:solidFill>
                  <a:srgbClr val="FFFFFF"/>
                </a:solidFill>
                <a:latin typeface="Arial"/>
                <a:ea typeface="Arial"/>
                <a:cs typeface="Arial"/>
                <a:sym typeface="Arial"/>
              </a:rPr>
              <a:t>Un portafolio web efectivo debe reflejar la identidad de la marca con un diseño coherente y profesional, utilizando colores, fuentes y estilos visuales adecuados. Es esencial ofrecer una excelente UX/UI con navegación intuitiva y tiempos de carga rápidos para mantener el interés de los visitantes.</a:t>
            </a:r>
            <a:endParaRPr/>
          </a:p>
          <a:p>
            <a:pPr indent="0" lvl="0" marL="0" marR="0" rtl="0" algn="ctr">
              <a:lnSpc>
                <a:spcPct val="140000"/>
              </a:lnSpc>
              <a:spcBef>
                <a:spcPts val="0"/>
              </a:spcBef>
              <a:spcAft>
                <a:spcPts val="0"/>
              </a:spcAft>
              <a:buNone/>
            </a:pPr>
            <a:r>
              <a:t/>
            </a:r>
            <a:endParaRPr b="0" i="0" sz="3000" u="none" cap="none" strike="noStrike">
              <a:solidFill>
                <a:srgbClr val="FFFFFF"/>
              </a:solidFill>
              <a:latin typeface="Arial"/>
              <a:ea typeface="Arial"/>
              <a:cs typeface="Arial"/>
              <a:sym typeface="Arial"/>
            </a:endParaRPr>
          </a:p>
          <a:p>
            <a:pPr indent="0" lvl="0" marL="0" marR="0" rtl="0" algn="ctr">
              <a:lnSpc>
                <a:spcPct val="140000"/>
              </a:lnSpc>
              <a:spcBef>
                <a:spcPts val="0"/>
              </a:spcBef>
              <a:spcAft>
                <a:spcPts val="0"/>
              </a:spcAft>
              <a:buNone/>
            </a:pPr>
            <a:r>
              <a:rPr b="0" i="0" lang="en-US" sz="3000" u="none" cap="none" strike="noStrike">
                <a:solidFill>
                  <a:srgbClr val="FFFFFF"/>
                </a:solidFill>
                <a:latin typeface="Arial"/>
                <a:ea typeface="Arial"/>
                <a:cs typeface="Arial"/>
                <a:sym typeface="Arial"/>
              </a:rPr>
              <a:t>Mantener el portafolio actualizado con proyectos y habilidades recientes demuestra compromiso y mejora el SEO. Además, se debe evitar porcentajes en las habilidades y optar por dominios personalizados y cortos para recalcar profesionalidad en el portafolio.</a:t>
            </a:r>
            <a:endParaRPr/>
          </a:p>
          <a:p>
            <a:pPr indent="0" lvl="0" marL="0" marR="0" rtl="0" algn="ctr">
              <a:lnSpc>
                <a:spcPct val="140000"/>
              </a:lnSpc>
              <a:spcBef>
                <a:spcPts val="0"/>
              </a:spcBef>
              <a:spcAft>
                <a:spcPts val="0"/>
              </a:spcAft>
              <a:buNone/>
            </a:pPr>
            <a:r>
              <a:t/>
            </a:r>
            <a:endParaRPr b="0" i="0" sz="3000" u="none" cap="none" strike="noStrike">
              <a:solidFill>
                <a:srgbClr val="FFFFFF"/>
              </a:solidFill>
              <a:latin typeface="Arial"/>
              <a:ea typeface="Arial"/>
              <a:cs typeface="Arial"/>
              <a:sym typeface="Arial"/>
            </a:endParaRPr>
          </a:p>
        </p:txBody>
      </p:sp>
      <p:sp>
        <p:nvSpPr>
          <p:cNvPr id="201" name="Google Shape;201;p12"/>
          <p:cNvSpPr txBox="1"/>
          <p:nvPr/>
        </p:nvSpPr>
        <p:spPr>
          <a:xfrm>
            <a:off x="2392414" y="895350"/>
            <a:ext cx="13503171" cy="11938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b="1" i="0" lang="en-US" sz="6999" u="none" cap="none" strike="noStrike">
                <a:solidFill>
                  <a:srgbClr val="FFFFFF"/>
                </a:solidFill>
                <a:latin typeface="Ultra"/>
                <a:ea typeface="Ultra"/>
                <a:cs typeface="Ultra"/>
                <a:sym typeface="Ultra"/>
              </a:rPr>
              <a:t>Conclución</a:t>
            </a:r>
            <a:endParaRPr/>
          </a:p>
        </p:txBody>
      </p:sp>
      <p:sp>
        <p:nvSpPr>
          <p:cNvPr id="202" name="Google Shape;202;p12"/>
          <p:cNvSpPr/>
          <p:nvPr/>
        </p:nvSpPr>
        <p:spPr>
          <a:xfrm>
            <a:off x="-7821824" y="-5055102"/>
            <a:ext cx="11805542" cy="11805542"/>
          </a:xfrm>
          <a:custGeom>
            <a:rect b="b" l="l" r="r" t="t"/>
            <a:pathLst>
              <a:path extrusionOk="0" h="11805542" w="11805542">
                <a:moveTo>
                  <a:pt x="0" y="0"/>
                </a:moveTo>
                <a:lnTo>
                  <a:pt x="11805542" y="0"/>
                </a:lnTo>
                <a:lnTo>
                  <a:pt x="11805542" y="11805542"/>
                </a:lnTo>
                <a:lnTo>
                  <a:pt x="0" y="11805542"/>
                </a:lnTo>
                <a:lnTo>
                  <a:pt x="0" y="0"/>
                </a:lnTo>
                <a:close/>
              </a:path>
            </a:pathLst>
          </a:custGeom>
          <a:blipFill rotWithShape="1">
            <a:blip r:embed="rId3">
              <a:alphaModFix/>
            </a:blip>
            <a:stretch>
              <a:fillRect b="0" l="0" r="0" t="0"/>
            </a:stretch>
          </a:blipFill>
          <a:ln>
            <a:noFill/>
          </a:ln>
        </p:spPr>
      </p:sp>
      <p:sp>
        <p:nvSpPr>
          <p:cNvPr id="203" name="Google Shape;203;p12"/>
          <p:cNvSpPr/>
          <p:nvPr/>
        </p:nvSpPr>
        <p:spPr>
          <a:xfrm rot="1365435">
            <a:off x="-4126565" y="-1794161"/>
            <a:ext cx="6282382" cy="6378053"/>
          </a:xfrm>
          <a:custGeom>
            <a:rect b="b" l="l" r="r" t="t"/>
            <a:pathLst>
              <a:path extrusionOk="0" h="6378053" w="6282382">
                <a:moveTo>
                  <a:pt x="0" y="0"/>
                </a:moveTo>
                <a:lnTo>
                  <a:pt x="6282382" y="0"/>
                </a:lnTo>
                <a:lnTo>
                  <a:pt x="6282382" y="6378053"/>
                </a:lnTo>
                <a:lnTo>
                  <a:pt x="0" y="6378053"/>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207" name="Shape 207"/>
        <p:cNvGrpSpPr/>
        <p:nvPr/>
      </p:nvGrpSpPr>
      <p:grpSpPr>
        <a:xfrm>
          <a:off x="0" y="0"/>
          <a:ext cx="0" cy="0"/>
          <a:chOff x="0" y="0"/>
          <a:chExt cx="0" cy="0"/>
        </a:xfrm>
      </p:grpSpPr>
      <p:sp>
        <p:nvSpPr>
          <p:cNvPr id="208" name="Google Shape;208;p13"/>
          <p:cNvSpPr/>
          <p:nvPr/>
        </p:nvSpPr>
        <p:spPr>
          <a:xfrm>
            <a:off x="-3875567" y="-5108501"/>
            <a:ext cx="9808535" cy="9808535"/>
          </a:xfrm>
          <a:custGeom>
            <a:rect b="b" l="l" r="r" t="t"/>
            <a:pathLst>
              <a:path extrusionOk="0" h="9808535" w="9808535">
                <a:moveTo>
                  <a:pt x="0" y="0"/>
                </a:moveTo>
                <a:lnTo>
                  <a:pt x="9808534" y="0"/>
                </a:lnTo>
                <a:lnTo>
                  <a:pt x="9808534" y="9808535"/>
                </a:lnTo>
                <a:lnTo>
                  <a:pt x="0" y="9808535"/>
                </a:lnTo>
                <a:lnTo>
                  <a:pt x="0" y="0"/>
                </a:lnTo>
                <a:close/>
              </a:path>
            </a:pathLst>
          </a:custGeom>
          <a:blipFill rotWithShape="1">
            <a:blip r:embed="rId3">
              <a:alphaModFix/>
            </a:blip>
            <a:stretch>
              <a:fillRect b="0" l="0" r="0" t="0"/>
            </a:stretch>
          </a:blipFill>
          <a:ln>
            <a:noFill/>
          </a:ln>
        </p:spPr>
      </p:sp>
      <p:sp>
        <p:nvSpPr>
          <p:cNvPr id="209" name="Google Shape;209;p13"/>
          <p:cNvSpPr/>
          <p:nvPr/>
        </p:nvSpPr>
        <p:spPr>
          <a:xfrm>
            <a:off x="-1823539" y="6359184"/>
            <a:ext cx="8086060" cy="8086060"/>
          </a:xfrm>
          <a:custGeom>
            <a:rect b="b" l="l" r="r" t="t"/>
            <a:pathLst>
              <a:path extrusionOk="0" h="8086060" w="8086060">
                <a:moveTo>
                  <a:pt x="0" y="0"/>
                </a:moveTo>
                <a:lnTo>
                  <a:pt x="8086060" y="0"/>
                </a:lnTo>
                <a:lnTo>
                  <a:pt x="8086060" y="8086061"/>
                </a:lnTo>
                <a:lnTo>
                  <a:pt x="0" y="8086061"/>
                </a:lnTo>
                <a:lnTo>
                  <a:pt x="0" y="0"/>
                </a:lnTo>
                <a:close/>
              </a:path>
            </a:pathLst>
          </a:custGeom>
          <a:blipFill rotWithShape="1">
            <a:blip r:embed="rId4">
              <a:alphaModFix/>
            </a:blip>
            <a:stretch>
              <a:fillRect b="0" l="0" r="0" t="0"/>
            </a:stretch>
          </a:blipFill>
          <a:ln>
            <a:noFill/>
          </a:ln>
        </p:spPr>
      </p:sp>
      <p:sp>
        <p:nvSpPr>
          <p:cNvPr id="210" name="Google Shape;210;p13"/>
          <p:cNvSpPr/>
          <p:nvPr/>
        </p:nvSpPr>
        <p:spPr>
          <a:xfrm rot="5400000">
            <a:off x="10900116" y="1664950"/>
            <a:ext cx="12718369" cy="9388469"/>
          </a:xfrm>
          <a:custGeom>
            <a:rect b="b" l="l" r="r" t="t"/>
            <a:pathLst>
              <a:path extrusionOk="0" h="9388469" w="12718369">
                <a:moveTo>
                  <a:pt x="0" y="0"/>
                </a:moveTo>
                <a:lnTo>
                  <a:pt x="12718368" y="0"/>
                </a:lnTo>
                <a:lnTo>
                  <a:pt x="12718368" y="9388469"/>
                </a:lnTo>
                <a:lnTo>
                  <a:pt x="0" y="9388469"/>
                </a:lnTo>
                <a:lnTo>
                  <a:pt x="0" y="0"/>
                </a:lnTo>
                <a:close/>
              </a:path>
            </a:pathLst>
          </a:custGeom>
          <a:blipFill rotWithShape="1">
            <a:blip r:embed="rId5">
              <a:alphaModFix/>
            </a:blip>
            <a:stretch>
              <a:fillRect b="0" l="0" r="0" t="0"/>
            </a:stretch>
          </a:blipFill>
          <a:ln>
            <a:noFill/>
          </a:ln>
        </p:spPr>
      </p:sp>
      <p:sp>
        <p:nvSpPr>
          <p:cNvPr id="211" name="Google Shape;211;p13"/>
          <p:cNvSpPr/>
          <p:nvPr/>
        </p:nvSpPr>
        <p:spPr>
          <a:xfrm>
            <a:off x="533898" y="2346313"/>
            <a:ext cx="2292647" cy="2635226"/>
          </a:xfrm>
          <a:custGeom>
            <a:rect b="b" l="l" r="r" t="t"/>
            <a:pathLst>
              <a:path extrusionOk="0" h="2635226" w="2292647">
                <a:moveTo>
                  <a:pt x="0" y="0"/>
                </a:moveTo>
                <a:lnTo>
                  <a:pt x="2292647" y="0"/>
                </a:lnTo>
                <a:lnTo>
                  <a:pt x="2292647" y="2635227"/>
                </a:lnTo>
                <a:lnTo>
                  <a:pt x="0" y="2635227"/>
                </a:lnTo>
                <a:lnTo>
                  <a:pt x="0" y="0"/>
                </a:lnTo>
                <a:close/>
              </a:path>
            </a:pathLst>
          </a:custGeom>
          <a:blipFill rotWithShape="1">
            <a:blip r:embed="rId6">
              <a:alphaModFix/>
            </a:blip>
            <a:stretch>
              <a:fillRect b="0" l="0" r="0" t="0"/>
            </a:stretch>
          </a:blipFill>
          <a:ln>
            <a:noFill/>
          </a:ln>
        </p:spPr>
      </p:sp>
      <p:sp>
        <p:nvSpPr>
          <p:cNvPr id="212" name="Google Shape;212;p13"/>
          <p:cNvSpPr/>
          <p:nvPr/>
        </p:nvSpPr>
        <p:spPr>
          <a:xfrm rot="1953174">
            <a:off x="-59279" y="8766770"/>
            <a:ext cx="5153321" cy="3040459"/>
          </a:xfrm>
          <a:custGeom>
            <a:rect b="b" l="l" r="r" t="t"/>
            <a:pathLst>
              <a:path extrusionOk="0" h="3040459" w="5153321">
                <a:moveTo>
                  <a:pt x="0" y="0"/>
                </a:moveTo>
                <a:lnTo>
                  <a:pt x="5153321" y="0"/>
                </a:lnTo>
                <a:lnTo>
                  <a:pt x="5153321" y="3040460"/>
                </a:lnTo>
                <a:lnTo>
                  <a:pt x="0" y="3040460"/>
                </a:lnTo>
                <a:lnTo>
                  <a:pt x="0" y="0"/>
                </a:lnTo>
                <a:close/>
              </a:path>
            </a:pathLst>
          </a:custGeom>
          <a:blipFill rotWithShape="1">
            <a:blip r:embed="rId7">
              <a:alphaModFix/>
            </a:blip>
            <a:stretch>
              <a:fillRect b="0" l="0" r="0" t="0"/>
            </a:stretch>
          </a:blipFill>
          <a:ln>
            <a:noFill/>
          </a:ln>
        </p:spPr>
      </p:sp>
      <p:sp>
        <p:nvSpPr>
          <p:cNvPr id="213" name="Google Shape;213;p13"/>
          <p:cNvSpPr/>
          <p:nvPr/>
        </p:nvSpPr>
        <p:spPr>
          <a:xfrm>
            <a:off x="14562618" y="1957528"/>
            <a:ext cx="6888896" cy="7185289"/>
          </a:xfrm>
          <a:custGeom>
            <a:rect b="b" l="l" r="r" t="t"/>
            <a:pathLst>
              <a:path extrusionOk="0" h="7185289" w="6888896">
                <a:moveTo>
                  <a:pt x="0" y="0"/>
                </a:moveTo>
                <a:lnTo>
                  <a:pt x="6888896" y="0"/>
                </a:lnTo>
                <a:lnTo>
                  <a:pt x="6888896" y="7185289"/>
                </a:lnTo>
                <a:lnTo>
                  <a:pt x="0" y="7185289"/>
                </a:lnTo>
                <a:lnTo>
                  <a:pt x="0" y="0"/>
                </a:lnTo>
                <a:close/>
              </a:path>
            </a:pathLst>
          </a:custGeom>
          <a:blipFill rotWithShape="1">
            <a:blip r:embed="rId8">
              <a:alphaModFix/>
            </a:blip>
            <a:stretch>
              <a:fillRect b="0" l="0" r="0" t="0"/>
            </a:stretch>
          </a:blipFill>
          <a:ln>
            <a:noFill/>
          </a:ln>
        </p:spPr>
      </p:sp>
      <p:sp>
        <p:nvSpPr>
          <p:cNvPr id="214" name="Google Shape;214;p13"/>
          <p:cNvSpPr txBox="1"/>
          <p:nvPr/>
        </p:nvSpPr>
        <p:spPr>
          <a:xfrm>
            <a:off x="3725382" y="4134219"/>
            <a:ext cx="10837236" cy="1809013"/>
          </a:xfrm>
          <a:prstGeom prst="rect">
            <a:avLst/>
          </a:prstGeom>
          <a:noFill/>
          <a:ln>
            <a:noFill/>
          </a:ln>
        </p:spPr>
        <p:txBody>
          <a:bodyPr anchorCtr="0" anchor="t" bIns="0" lIns="0" spcFirstLastPara="1" rIns="0" wrap="square" tIns="0">
            <a:spAutoFit/>
          </a:bodyPr>
          <a:lstStyle/>
          <a:p>
            <a:pPr indent="0" lvl="0" marL="0" marR="0" rtl="0" algn="ctr">
              <a:lnSpc>
                <a:spcPct val="139994"/>
              </a:lnSpc>
              <a:spcBef>
                <a:spcPts val="0"/>
              </a:spcBef>
              <a:spcAft>
                <a:spcPts val="0"/>
              </a:spcAft>
              <a:buNone/>
            </a:pPr>
            <a:r>
              <a:rPr b="1" i="0" lang="en-US" sz="10529" u="none" cap="none" strike="noStrike">
                <a:solidFill>
                  <a:srgbClr val="FFFFFF"/>
                </a:solidFill>
                <a:latin typeface="Ultra"/>
                <a:ea typeface="Ultra"/>
                <a:cs typeface="Ultra"/>
                <a:sym typeface="Ultra"/>
              </a:rPr>
              <a:t>¡Gracias!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97" name="Shape 97"/>
        <p:cNvGrpSpPr/>
        <p:nvPr/>
      </p:nvGrpSpPr>
      <p:grpSpPr>
        <a:xfrm>
          <a:off x="0" y="0"/>
          <a:ext cx="0" cy="0"/>
          <a:chOff x="0" y="0"/>
          <a:chExt cx="0" cy="0"/>
        </a:xfrm>
      </p:grpSpPr>
      <p:sp>
        <p:nvSpPr>
          <p:cNvPr id="98" name="Google Shape;98;p2"/>
          <p:cNvSpPr/>
          <p:nvPr/>
        </p:nvSpPr>
        <p:spPr>
          <a:xfrm>
            <a:off x="-6724066" y="-3249112"/>
            <a:ext cx="11805542" cy="11805542"/>
          </a:xfrm>
          <a:custGeom>
            <a:rect b="b" l="l" r="r" t="t"/>
            <a:pathLst>
              <a:path extrusionOk="0" h="11805542" w="11805542">
                <a:moveTo>
                  <a:pt x="0" y="0"/>
                </a:moveTo>
                <a:lnTo>
                  <a:pt x="11805542" y="0"/>
                </a:lnTo>
                <a:lnTo>
                  <a:pt x="11805542" y="11805541"/>
                </a:lnTo>
                <a:lnTo>
                  <a:pt x="0" y="11805541"/>
                </a:lnTo>
                <a:lnTo>
                  <a:pt x="0" y="0"/>
                </a:lnTo>
                <a:close/>
              </a:path>
            </a:pathLst>
          </a:custGeom>
          <a:blipFill rotWithShape="1">
            <a:blip r:embed="rId3">
              <a:alphaModFix/>
            </a:blip>
            <a:stretch>
              <a:fillRect b="0" l="0" r="0" t="0"/>
            </a:stretch>
          </a:blipFill>
          <a:ln>
            <a:noFill/>
          </a:ln>
        </p:spPr>
      </p:sp>
      <p:sp>
        <p:nvSpPr>
          <p:cNvPr id="99" name="Google Shape;99;p2"/>
          <p:cNvSpPr/>
          <p:nvPr/>
        </p:nvSpPr>
        <p:spPr>
          <a:xfrm>
            <a:off x="11203420" y="1177460"/>
            <a:ext cx="11805542" cy="11805542"/>
          </a:xfrm>
          <a:custGeom>
            <a:rect b="b" l="l" r="r" t="t"/>
            <a:pathLst>
              <a:path extrusionOk="0" h="11805542" w="11805542">
                <a:moveTo>
                  <a:pt x="0" y="0"/>
                </a:moveTo>
                <a:lnTo>
                  <a:pt x="11805542" y="0"/>
                </a:lnTo>
                <a:lnTo>
                  <a:pt x="11805542" y="11805542"/>
                </a:lnTo>
                <a:lnTo>
                  <a:pt x="0" y="11805542"/>
                </a:lnTo>
                <a:lnTo>
                  <a:pt x="0" y="0"/>
                </a:lnTo>
                <a:close/>
              </a:path>
            </a:pathLst>
          </a:custGeom>
          <a:blipFill rotWithShape="1">
            <a:blip r:embed="rId4">
              <a:alphaModFix/>
            </a:blip>
            <a:stretch>
              <a:fillRect b="0" l="0" r="0" t="0"/>
            </a:stretch>
          </a:blipFill>
          <a:ln>
            <a:noFill/>
          </a:ln>
        </p:spPr>
      </p:sp>
      <p:sp>
        <p:nvSpPr>
          <p:cNvPr id="100" name="Google Shape;100;p2"/>
          <p:cNvSpPr/>
          <p:nvPr/>
        </p:nvSpPr>
        <p:spPr>
          <a:xfrm>
            <a:off x="13205205" y="4667812"/>
            <a:ext cx="8893252" cy="8315191"/>
          </a:xfrm>
          <a:custGeom>
            <a:rect b="b" l="l" r="r" t="t"/>
            <a:pathLst>
              <a:path extrusionOk="0" h="8315191" w="8893252">
                <a:moveTo>
                  <a:pt x="0" y="0"/>
                </a:moveTo>
                <a:lnTo>
                  <a:pt x="8893252" y="0"/>
                </a:lnTo>
                <a:lnTo>
                  <a:pt x="8893252" y="8315190"/>
                </a:lnTo>
                <a:lnTo>
                  <a:pt x="0" y="8315190"/>
                </a:lnTo>
                <a:lnTo>
                  <a:pt x="0" y="0"/>
                </a:lnTo>
                <a:close/>
              </a:path>
            </a:pathLst>
          </a:custGeom>
          <a:blipFill rotWithShape="1">
            <a:blip r:embed="rId5">
              <a:alphaModFix/>
            </a:blip>
            <a:stretch>
              <a:fillRect b="0" l="0" r="0" t="0"/>
            </a:stretch>
          </a:blipFill>
          <a:ln>
            <a:noFill/>
          </a:ln>
        </p:spPr>
      </p:sp>
      <p:sp>
        <p:nvSpPr>
          <p:cNvPr id="101" name="Google Shape;101;p2"/>
          <p:cNvSpPr/>
          <p:nvPr/>
        </p:nvSpPr>
        <p:spPr>
          <a:xfrm rot="1365435">
            <a:off x="-3790155" y="-730855"/>
            <a:ext cx="6282382" cy="6378053"/>
          </a:xfrm>
          <a:custGeom>
            <a:rect b="b" l="l" r="r" t="t"/>
            <a:pathLst>
              <a:path extrusionOk="0" h="6378053" w="6282382">
                <a:moveTo>
                  <a:pt x="0" y="0"/>
                </a:moveTo>
                <a:lnTo>
                  <a:pt x="6282382" y="0"/>
                </a:lnTo>
                <a:lnTo>
                  <a:pt x="6282382" y="6378053"/>
                </a:lnTo>
                <a:lnTo>
                  <a:pt x="0" y="6378053"/>
                </a:lnTo>
                <a:lnTo>
                  <a:pt x="0" y="0"/>
                </a:lnTo>
                <a:close/>
              </a:path>
            </a:pathLst>
          </a:custGeom>
          <a:blipFill rotWithShape="1">
            <a:blip r:embed="rId6">
              <a:alphaModFix/>
            </a:blip>
            <a:stretch>
              <a:fillRect b="0" l="0" r="0" t="0"/>
            </a:stretch>
          </a:blipFill>
          <a:ln>
            <a:noFill/>
          </a:ln>
        </p:spPr>
      </p:sp>
      <p:sp>
        <p:nvSpPr>
          <p:cNvPr id="102" name="Google Shape;102;p2"/>
          <p:cNvSpPr txBox="1"/>
          <p:nvPr/>
        </p:nvSpPr>
        <p:spPr>
          <a:xfrm>
            <a:off x="4524812" y="4313921"/>
            <a:ext cx="9238376" cy="370205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3500" u="none" cap="none" strike="noStrike">
                <a:solidFill>
                  <a:srgbClr val="FFFFFF"/>
                </a:solidFill>
                <a:latin typeface="Ultra"/>
                <a:ea typeface="Ultra"/>
                <a:cs typeface="Ultra"/>
                <a:sym typeface="Ultra"/>
              </a:rPr>
              <a:t>Un portafolio web es tu carta de presentación en el mundo digital. </a:t>
            </a:r>
            <a:endParaRPr/>
          </a:p>
          <a:p>
            <a:pPr indent="0" lvl="0" marL="0" marR="0" rtl="0" algn="ctr">
              <a:lnSpc>
                <a:spcPct val="140000"/>
              </a:lnSpc>
              <a:spcBef>
                <a:spcPts val="0"/>
              </a:spcBef>
              <a:spcAft>
                <a:spcPts val="0"/>
              </a:spcAft>
              <a:buNone/>
            </a:pPr>
            <a:r>
              <a:t/>
            </a:r>
            <a:endParaRPr b="1" i="0" sz="3500" u="none" cap="none" strike="noStrike">
              <a:solidFill>
                <a:srgbClr val="FFFFFF"/>
              </a:solidFill>
              <a:latin typeface="Ultra"/>
              <a:ea typeface="Ultra"/>
              <a:cs typeface="Ultra"/>
              <a:sym typeface="Ultra"/>
            </a:endParaRPr>
          </a:p>
          <a:p>
            <a:pPr indent="0" lvl="0" marL="0" marR="0" rtl="0" algn="ctr">
              <a:lnSpc>
                <a:spcPct val="140000"/>
              </a:lnSpc>
              <a:spcBef>
                <a:spcPts val="0"/>
              </a:spcBef>
              <a:spcAft>
                <a:spcPts val="0"/>
              </a:spcAft>
              <a:buNone/>
            </a:pPr>
            <a:r>
              <a:rPr b="1" i="0" lang="en-US" sz="3500" u="none" cap="none" strike="noStrike">
                <a:solidFill>
                  <a:srgbClr val="FFFFFF"/>
                </a:solidFill>
                <a:latin typeface="Ultra"/>
                <a:ea typeface="Ultra"/>
                <a:cs typeface="Ultra"/>
                <a:sym typeface="Ultra"/>
              </a:rPr>
              <a:t>Evitar errores comunes puede mejorar significativamente la percepción de tu profesionalismo.</a:t>
            </a:r>
            <a:endParaRPr/>
          </a:p>
        </p:txBody>
      </p:sp>
      <p:sp>
        <p:nvSpPr>
          <p:cNvPr id="103" name="Google Shape;103;p2"/>
          <p:cNvSpPr txBox="1"/>
          <p:nvPr/>
        </p:nvSpPr>
        <p:spPr>
          <a:xfrm>
            <a:off x="2392414" y="2079618"/>
            <a:ext cx="13503171" cy="1193800"/>
          </a:xfrm>
          <a:prstGeom prst="rect">
            <a:avLst/>
          </a:prstGeom>
          <a:noFill/>
          <a:ln>
            <a:noFill/>
          </a:ln>
        </p:spPr>
        <p:txBody>
          <a:bodyPr anchorCtr="0" anchor="t" bIns="0" lIns="0" spcFirstLastPara="1" rIns="0" wrap="square" tIns="0">
            <a:spAutoFit/>
          </a:bodyPr>
          <a:lstStyle/>
          <a:p>
            <a:pPr indent="0" lvl="0" marL="0" marR="0" rtl="0" algn="ctr">
              <a:lnSpc>
                <a:spcPct val="140005"/>
              </a:lnSpc>
              <a:spcBef>
                <a:spcPts val="0"/>
              </a:spcBef>
              <a:spcAft>
                <a:spcPts val="0"/>
              </a:spcAft>
              <a:buNone/>
            </a:pPr>
            <a:r>
              <a:rPr b="1" i="0" lang="en-US" sz="6999" u="none" cap="none" strike="noStrike">
                <a:solidFill>
                  <a:srgbClr val="FFFFFF"/>
                </a:solidFill>
                <a:latin typeface="Ultra"/>
                <a:ea typeface="Ultra"/>
                <a:cs typeface="Ultra"/>
                <a:sym typeface="Ultra"/>
              </a:rPr>
              <a:t>Introducción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07" name="Shape 107"/>
        <p:cNvGrpSpPr/>
        <p:nvPr/>
      </p:nvGrpSpPr>
      <p:grpSpPr>
        <a:xfrm>
          <a:off x="0" y="0"/>
          <a:ext cx="0" cy="0"/>
          <a:chOff x="0" y="0"/>
          <a:chExt cx="0" cy="0"/>
        </a:xfrm>
      </p:grpSpPr>
      <p:sp>
        <p:nvSpPr>
          <p:cNvPr id="108" name="Google Shape;108;p3"/>
          <p:cNvSpPr/>
          <p:nvPr/>
        </p:nvSpPr>
        <p:spPr>
          <a:xfrm rot="-833134">
            <a:off x="-234626" y="7511228"/>
            <a:ext cx="8732717" cy="6446333"/>
          </a:xfrm>
          <a:custGeom>
            <a:rect b="b" l="l" r="r" t="t"/>
            <a:pathLst>
              <a:path extrusionOk="0" h="6446333" w="8732717">
                <a:moveTo>
                  <a:pt x="0" y="0"/>
                </a:moveTo>
                <a:lnTo>
                  <a:pt x="8732717" y="0"/>
                </a:lnTo>
                <a:lnTo>
                  <a:pt x="8732717" y="6446332"/>
                </a:lnTo>
                <a:lnTo>
                  <a:pt x="0" y="6446332"/>
                </a:lnTo>
                <a:lnTo>
                  <a:pt x="0" y="0"/>
                </a:lnTo>
                <a:close/>
              </a:path>
            </a:pathLst>
          </a:custGeom>
          <a:blipFill rotWithShape="1">
            <a:blip r:embed="rId3">
              <a:alphaModFix/>
            </a:blip>
            <a:stretch>
              <a:fillRect b="0" l="0" r="0" t="0"/>
            </a:stretch>
          </a:blipFill>
          <a:ln>
            <a:noFill/>
          </a:ln>
        </p:spPr>
      </p:sp>
      <p:sp>
        <p:nvSpPr>
          <p:cNvPr id="109" name="Google Shape;109;p3"/>
          <p:cNvSpPr/>
          <p:nvPr/>
        </p:nvSpPr>
        <p:spPr>
          <a:xfrm>
            <a:off x="-2686091" y="-3553501"/>
            <a:ext cx="7966832" cy="7966832"/>
          </a:xfrm>
          <a:custGeom>
            <a:rect b="b" l="l" r="r" t="t"/>
            <a:pathLst>
              <a:path extrusionOk="0" h="7966832" w="7966832">
                <a:moveTo>
                  <a:pt x="0" y="0"/>
                </a:moveTo>
                <a:lnTo>
                  <a:pt x="7966832" y="0"/>
                </a:lnTo>
                <a:lnTo>
                  <a:pt x="7966832" y="7966832"/>
                </a:lnTo>
                <a:lnTo>
                  <a:pt x="0" y="7966832"/>
                </a:lnTo>
                <a:lnTo>
                  <a:pt x="0" y="0"/>
                </a:lnTo>
                <a:close/>
              </a:path>
            </a:pathLst>
          </a:custGeom>
          <a:blipFill rotWithShape="1">
            <a:blip r:embed="rId4">
              <a:alphaModFix/>
            </a:blip>
            <a:stretch>
              <a:fillRect b="0" l="0" r="0" t="0"/>
            </a:stretch>
          </a:blipFill>
          <a:ln>
            <a:noFill/>
          </a:ln>
        </p:spPr>
      </p:sp>
      <p:sp>
        <p:nvSpPr>
          <p:cNvPr id="110" name="Google Shape;110;p3"/>
          <p:cNvSpPr/>
          <p:nvPr/>
        </p:nvSpPr>
        <p:spPr>
          <a:xfrm>
            <a:off x="13500499" y="-175159"/>
            <a:ext cx="7517602" cy="10637319"/>
          </a:xfrm>
          <a:custGeom>
            <a:rect b="b" l="l" r="r" t="t"/>
            <a:pathLst>
              <a:path extrusionOk="0" h="10637319" w="7517602">
                <a:moveTo>
                  <a:pt x="0" y="0"/>
                </a:moveTo>
                <a:lnTo>
                  <a:pt x="7517602" y="0"/>
                </a:lnTo>
                <a:lnTo>
                  <a:pt x="7517602" y="10637318"/>
                </a:lnTo>
                <a:lnTo>
                  <a:pt x="0" y="10637318"/>
                </a:lnTo>
                <a:lnTo>
                  <a:pt x="0" y="0"/>
                </a:lnTo>
                <a:close/>
              </a:path>
            </a:pathLst>
          </a:custGeom>
          <a:blipFill rotWithShape="1">
            <a:blip r:embed="rId5">
              <a:alphaModFix/>
            </a:blip>
            <a:stretch>
              <a:fillRect b="0" l="0" r="-62116" t="-14571"/>
            </a:stretch>
          </a:blipFill>
          <a:ln>
            <a:noFill/>
          </a:ln>
        </p:spPr>
      </p:sp>
      <p:sp>
        <p:nvSpPr>
          <p:cNvPr id="111" name="Google Shape;111;p3"/>
          <p:cNvSpPr/>
          <p:nvPr/>
        </p:nvSpPr>
        <p:spPr>
          <a:xfrm>
            <a:off x="12802533" y="429915"/>
            <a:ext cx="3874294" cy="2862135"/>
          </a:xfrm>
          <a:custGeom>
            <a:rect b="b" l="l" r="r" t="t"/>
            <a:pathLst>
              <a:path extrusionOk="0" h="2862135" w="3874294">
                <a:moveTo>
                  <a:pt x="0" y="0"/>
                </a:moveTo>
                <a:lnTo>
                  <a:pt x="3874295" y="0"/>
                </a:lnTo>
                <a:lnTo>
                  <a:pt x="3874295" y="2862135"/>
                </a:lnTo>
                <a:lnTo>
                  <a:pt x="0" y="2862135"/>
                </a:lnTo>
                <a:lnTo>
                  <a:pt x="0" y="0"/>
                </a:lnTo>
                <a:close/>
              </a:path>
            </a:pathLst>
          </a:custGeom>
          <a:blipFill rotWithShape="1">
            <a:blip r:embed="rId6">
              <a:alphaModFix/>
            </a:blip>
            <a:stretch>
              <a:fillRect b="0" l="0" r="0" t="0"/>
            </a:stretch>
          </a:blipFill>
          <a:ln>
            <a:noFill/>
          </a:ln>
        </p:spPr>
      </p:sp>
      <p:sp>
        <p:nvSpPr>
          <p:cNvPr id="112" name="Google Shape;112;p3"/>
          <p:cNvSpPr txBox="1"/>
          <p:nvPr/>
        </p:nvSpPr>
        <p:spPr>
          <a:xfrm>
            <a:off x="4499239" y="3470534"/>
            <a:ext cx="9289521" cy="3419153"/>
          </a:xfrm>
          <a:prstGeom prst="rect">
            <a:avLst/>
          </a:prstGeom>
          <a:noFill/>
          <a:ln>
            <a:noFill/>
          </a:ln>
        </p:spPr>
        <p:txBody>
          <a:bodyPr anchorCtr="0" anchor="t" bIns="0" lIns="0" spcFirstLastPara="1" rIns="0" wrap="square" tIns="0">
            <a:spAutoFit/>
          </a:bodyPr>
          <a:lstStyle/>
          <a:p>
            <a:pPr indent="0" lvl="0" marL="0" marR="0" rtl="0" algn="ctr">
              <a:lnSpc>
                <a:spcPct val="140002"/>
              </a:lnSpc>
              <a:spcBef>
                <a:spcPts val="0"/>
              </a:spcBef>
              <a:spcAft>
                <a:spcPts val="0"/>
              </a:spcAft>
              <a:buNone/>
            </a:pPr>
            <a:r>
              <a:rPr b="1" i="0" lang="en-US" sz="9762" u="none" cap="none" strike="noStrike">
                <a:solidFill>
                  <a:srgbClr val="FFFFFF"/>
                </a:solidFill>
                <a:latin typeface="Ultra"/>
                <a:ea typeface="Ultra"/>
                <a:cs typeface="Ultra"/>
                <a:sym typeface="Ultra"/>
              </a:rPr>
              <a:t>Errores Comunes</a:t>
            </a:r>
            <a:endParaRPr/>
          </a:p>
        </p:txBody>
      </p:sp>
      <p:sp>
        <p:nvSpPr>
          <p:cNvPr id="113" name="Google Shape;113;p3"/>
          <p:cNvSpPr/>
          <p:nvPr/>
        </p:nvSpPr>
        <p:spPr>
          <a:xfrm rot="-9151178">
            <a:off x="897300" y="6396165"/>
            <a:ext cx="3874294" cy="2862135"/>
          </a:xfrm>
          <a:custGeom>
            <a:rect b="b" l="l" r="r" t="t"/>
            <a:pathLst>
              <a:path extrusionOk="0" h="2862135" w="3874294">
                <a:moveTo>
                  <a:pt x="0" y="0"/>
                </a:moveTo>
                <a:lnTo>
                  <a:pt x="3874294" y="0"/>
                </a:lnTo>
                <a:lnTo>
                  <a:pt x="3874294" y="2862135"/>
                </a:lnTo>
                <a:lnTo>
                  <a:pt x="0" y="2862135"/>
                </a:lnTo>
                <a:lnTo>
                  <a:pt x="0" y="0"/>
                </a:lnTo>
                <a:close/>
              </a:path>
            </a:pathLst>
          </a:custGeom>
          <a:blipFill rotWithShape="1">
            <a:blip r:embed="rId6">
              <a:alphaModFix/>
            </a:blip>
            <a:stretch>
              <a:fillRect b="0" l="0" r="0" t="0"/>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17" name="Shape 117"/>
        <p:cNvGrpSpPr/>
        <p:nvPr/>
      </p:nvGrpSpPr>
      <p:grpSpPr>
        <a:xfrm>
          <a:off x="0" y="0"/>
          <a:ext cx="0" cy="0"/>
          <a:chOff x="0" y="0"/>
          <a:chExt cx="0" cy="0"/>
        </a:xfrm>
      </p:grpSpPr>
      <p:sp>
        <p:nvSpPr>
          <p:cNvPr id="118" name="Google Shape;118;p4"/>
          <p:cNvSpPr/>
          <p:nvPr/>
        </p:nvSpPr>
        <p:spPr>
          <a:xfrm>
            <a:off x="13626128" y="7134014"/>
            <a:ext cx="8685325" cy="8685325"/>
          </a:xfrm>
          <a:custGeom>
            <a:rect b="b" l="l" r="r" t="t"/>
            <a:pathLst>
              <a:path extrusionOk="0" h="8685325" w="8685325">
                <a:moveTo>
                  <a:pt x="0" y="0"/>
                </a:moveTo>
                <a:lnTo>
                  <a:pt x="8685325" y="0"/>
                </a:lnTo>
                <a:lnTo>
                  <a:pt x="8685325" y="8685325"/>
                </a:lnTo>
                <a:lnTo>
                  <a:pt x="0" y="8685325"/>
                </a:lnTo>
                <a:lnTo>
                  <a:pt x="0" y="0"/>
                </a:lnTo>
                <a:close/>
              </a:path>
            </a:pathLst>
          </a:custGeom>
          <a:blipFill rotWithShape="1">
            <a:blip r:embed="rId3">
              <a:alphaModFix/>
            </a:blip>
            <a:stretch>
              <a:fillRect b="0" l="0" r="0" t="0"/>
            </a:stretch>
          </a:blipFill>
          <a:ln>
            <a:noFill/>
          </a:ln>
        </p:spPr>
      </p:sp>
      <p:sp>
        <p:nvSpPr>
          <p:cNvPr id="119" name="Google Shape;119;p4"/>
          <p:cNvSpPr/>
          <p:nvPr/>
        </p:nvSpPr>
        <p:spPr>
          <a:xfrm>
            <a:off x="15869971" y="8535586"/>
            <a:ext cx="2778658" cy="2285446"/>
          </a:xfrm>
          <a:custGeom>
            <a:rect b="b" l="l" r="r" t="t"/>
            <a:pathLst>
              <a:path extrusionOk="0" h="2285446" w="2778658">
                <a:moveTo>
                  <a:pt x="0" y="0"/>
                </a:moveTo>
                <a:lnTo>
                  <a:pt x="2778658" y="0"/>
                </a:lnTo>
                <a:lnTo>
                  <a:pt x="2778658" y="2285447"/>
                </a:lnTo>
                <a:lnTo>
                  <a:pt x="0" y="2285447"/>
                </a:lnTo>
                <a:lnTo>
                  <a:pt x="0" y="0"/>
                </a:lnTo>
                <a:close/>
              </a:path>
            </a:pathLst>
          </a:custGeom>
          <a:blipFill rotWithShape="1">
            <a:blip r:embed="rId4">
              <a:alphaModFix/>
            </a:blip>
            <a:stretch>
              <a:fillRect b="0" l="0" r="0" t="0"/>
            </a:stretch>
          </a:blipFill>
          <a:ln>
            <a:noFill/>
          </a:ln>
        </p:spPr>
      </p:sp>
      <p:sp>
        <p:nvSpPr>
          <p:cNvPr id="120" name="Google Shape;120;p4"/>
          <p:cNvSpPr txBox="1"/>
          <p:nvPr/>
        </p:nvSpPr>
        <p:spPr>
          <a:xfrm>
            <a:off x="1738930" y="2153357"/>
            <a:ext cx="13503171" cy="210502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6000" u="none" cap="none" strike="noStrike">
                <a:solidFill>
                  <a:srgbClr val="FFFFFF"/>
                </a:solidFill>
                <a:latin typeface="Ultra"/>
                <a:ea typeface="Ultra"/>
                <a:cs typeface="Ultra"/>
                <a:sym typeface="Ultra"/>
              </a:rPr>
              <a:t>1- No Adaptar el Diseño Visual a tu Marca</a:t>
            </a:r>
            <a:endParaRPr/>
          </a:p>
        </p:txBody>
      </p:sp>
      <p:sp>
        <p:nvSpPr>
          <p:cNvPr id="121" name="Google Shape;121;p4"/>
          <p:cNvSpPr txBox="1"/>
          <p:nvPr/>
        </p:nvSpPr>
        <p:spPr>
          <a:xfrm>
            <a:off x="1738930" y="5086350"/>
            <a:ext cx="11887695" cy="31813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La coherencia del diseño es crucial para la identidad de marca, el portafolio debería reflejar los colores, fuentes y estilos visuales de la misma haciendo que los visitantes recuerden y reconozcan la marca donde sea que la vean además de que aumenta la confianza en el usuario y denota profesionalismo.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25" name="Shape 125"/>
        <p:cNvGrpSpPr/>
        <p:nvPr/>
      </p:nvGrpSpPr>
      <p:grpSpPr>
        <a:xfrm>
          <a:off x="0" y="0"/>
          <a:ext cx="0" cy="0"/>
          <a:chOff x="0" y="0"/>
          <a:chExt cx="0" cy="0"/>
        </a:xfrm>
      </p:grpSpPr>
      <p:sp>
        <p:nvSpPr>
          <p:cNvPr id="126" name="Google Shape;126;p5"/>
          <p:cNvSpPr/>
          <p:nvPr/>
        </p:nvSpPr>
        <p:spPr>
          <a:xfrm>
            <a:off x="11478214" y="-4882840"/>
            <a:ext cx="9218676" cy="9218676"/>
          </a:xfrm>
          <a:custGeom>
            <a:rect b="b" l="l" r="r" t="t"/>
            <a:pathLst>
              <a:path extrusionOk="0" h="9218676" w="9218676">
                <a:moveTo>
                  <a:pt x="0" y="0"/>
                </a:moveTo>
                <a:lnTo>
                  <a:pt x="9218676" y="0"/>
                </a:lnTo>
                <a:lnTo>
                  <a:pt x="9218676" y="9218677"/>
                </a:lnTo>
                <a:lnTo>
                  <a:pt x="0" y="9218677"/>
                </a:lnTo>
                <a:lnTo>
                  <a:pt x="0" y="0"/>
                </a:lnTo>
                <a:close/>
              </a:path>
            </a:pathLst>
          </a:custGeom>
          <a:blipFill rotWithShape="1">
            <a:blip r:embed="rId3">
              <a:alphaModFix/>
            </a:blip>
            <a:stretch>
              <a:fillRect b="0" l="0" r="0" t="0"/>
            </a:stretch>
          </a:blipFill>
          <a:ln>
            <a:noFill/>
          </a:ln>
        </p:spPr>
      </p:sp>
      <p:sp>
        <p:nvSpPr>
          <p:cNvPr id="127" name="Google Shape;127;p5"/>
          <p:cNvSpPr/>
          <p:nvPr/>
        </p:nvSpPr>
        <p:spPr>
          <a:xfrm>
            <a:off x="15720443" y="-1551311"/>
            <a:ext cx="8685325" cy="8685325"/>
          </a:xfrm>
          <a:custGeom>
            <a:rect b="b" l="l" r="r" t="t"/>
            <a:pathLst>
              <a:path extrusionOk="0" h="8685325" w="8685325">
                <a:moveTo>
                  <a:pt x="0" y="0"/>
                </a:moveTo>
                <a:lnTo>
                  <a:pt x="8685326" y="0"/>
                </a:lnTo>
                <a:lnTo>
                  <a:pt x="8685326" y="8685325"/>
                </a:lnTo>
                <a:lnTo>
                  <a:pt x="0" y="8685325"/>
                </a:lnTo>
                <a:lnTo>
                  <a:pt x="0" y="0"/>
                </a:lnTo>
                <a:close/>
              </a:path>
            </a:pathLst>
          </a:custGeom>
          <a:blipFill rotWithShape="1">
            <a:blip r:embed="rId4">
              <a:alphaModFix/>
            </a:blip>
            <a:stretch>
              <a:fillRect b="0" l="0" r="0" t="0"/>
            </a:stretch>
          </a:blipFill>
          <a:ln>
            <a:noFill/>
          </a:ln>
        </p:spPr>
      </p:sp>
      <p:sp>
        <p:nvSpPr>
          <p:cNvPr id="128" name="Google Shape;128;p5"/>
          <p:cNvSpPr/>
          <p:nvPr/>
        </p:nvSpPr>
        <p:spPr>
          <a:xfrm>
            <a:off x="13247802" y="4806269"/>
            <a:ext cx="9218676" cy="9218676"/>
          </a:xfrm>
          <a:custGeom>
            <a:rect b="b" l="l" r="r" t="t"/>
            <a:pathLst>
              <a:path extrusionOk="0" h="9218676" w="9218676">
                <a:moveTo>
                  <a:pt x="0" y="0"/>
                </a:moveTo>
                <a:lnTo>
                  <a:pt x="9218677" y="0"/>
                </a:lnTo>
                <a:lnTo>
                  <a:pt x="9218677" y="9218676"/>
                </a:lnTo>
                <a:lnTo>
                  <a:pt x="0" y="9218676"/>
                </a:lnTo>
                <a:lnTo>
                  <a:pt x="0" y="0"/>
                </a:lnTo>
                <a:close/>
              </a:path>
            </a:pathLst>
          </a:custGeom>
          <a:blipFill rotWithShape="1">
            <a:blip r:embed="rId3">
              <a:alphaModFix/>
            </a:blip>
            <a:stretch>
              <a:fillRect b="0" l="0" r="0" t="0"/>
            </a:stretch>
          </a:blipFill>
          <a:ln>
            <a:noFill/>
          </a:ln>
        </p:spPr>
      </p:sp>
      <p:sp>
        <p:nvSpPr>
          <p:cNvPr id="129" name="Google Shape;129;p5"/>
          <p:cNvSpPr/>
          <p:nvPr/>
        </p:nvSpPr>
        <p:spPr>
          <a:xfrm>
            <a:off x="10899438" y="7474099"/>
            <a:ext cx="8685325" cy="8685325"/>
          </a:xfrm>
          <a:custGeom>
            <a:rect b="b" l="l" r="r" t="t"/>
            <a:pathLst>
              <a:path extrusionOk="0" h="8685325" w="8685325">
                <a:moveTo>
                  <a:pt x="0" y="0"/>
                </a:moveTo>
                <a:lnTo>
                  <a:pt x="8685326" y="0"/>
                </a:lnTo>
                <a:lnTo>
                  <a:pt x="8685326" y="8685325"/>
                </a:lnTo>
                <a:lnTo>
                  <a:pt x="0" y="8685325"/>
                </a:lnTo>
                <a:lnTo>
                  <a:pt x="0" y="0"/>
                </a:lnTo>
                <a:close/>
              </a:path>
            </a:pathLst>
          </a:custGeom>
          <a:blipFill rotWithShape="1">
            <a:blip r:embed="rId4">
              <a:alphaModFix/>
            </a:blip>
            <a:stretch>
              <a:fillRect b="0" l="0" r="0" t="0"/>
            </a:stretch>
          </a:blipFill>
          <a:ln>
            <a:noFill/>
          </a:ln>
        </p:spPr>
      </p:sp>
      <p:sp>
        <p:nvSpPr>
          <p:cNvPr id="130" name="Google Shape;130;p5"/>
          <p:cNvSpPr/>
          <p:nvPr/>
        </p:nvSpPr>
        <p:spPr>
          <a:xfrm>
            <a:off x="15869971" y="8535586"/>
            <a:ext cx="2778658" cy="2285446"/>
          </a:xfrm>
          <a:custGeom>
            <a:rect b="b" l="l" r="r" t="t"/>
            <a:pathLst>
              <a:path extrusionOk="0" h="2285446" w="2778658">
                <a:moveTo>
                  <a:pt x="0" y="0"/>
                </a:moveTo>
                <a:lnTo>
                  <a:pt x="2778658" y="0"/>
                </a:lnTo>
                <a:lnTo>
                  <a:pt x="2778658" y="2285447"/>
                </a:lnTo>
                <a:lnTo>
                  <a:pt x="0" y="2285447"/>
                </a:lnTo>
                <a:lnTo>
                  <a:pt x="0" y="0"/>
                </a:lnTo>
                <a:close/>
              </a:path>
            </a:pathLst>
          </a:custGeom>
          <a:blipFill rotWithShape="1">
            <a:blip r:embed="rId5">
              <a:alphaModFix/>
            </a:blip>
            <a:stretch>
              <a:fillRect b="0" l="0" r="0" t="0"/>
            </a:stretch>
          </a:blipFill>
          <a:ln>
            <a:noFill/>
          </a:ln>
        </p:spPr>
      </p:sp>
      <p:sp>
        <p:nvSpPr>
          <p:cNvPr id="131" name="Google Shape;131;p5"/>
          <p:cNvSpPr/>
          <p:nvPr/>
        </p:nvSpPr>
        <p:spPr>
          <a:xfrm flipH="1">
            <a:off x="14020057" y="-2331083"/>
            <a:ext cx="4903845" cy="5636604"/>
          </a:xfrm>
          <a:custGeom>
            <a:rect b="b" l="l" r="r" t="t"/>
            <a:pathLst>
              <a:path extrusionOk="0" h="5636604" w="4903845">
                <a:moveTo>
                  <a:pt x="4903845" y="0"/>
                </a:moveTo>
                <a:lnTo>
                  <a:pt x="0" y="0"/>
                </a:lnTo>
                <a:lnTo>
                  <a:pt x="0" y="5636604"/>
                </a:lnTo>
                <a:lnTo>
                  <a:pt x="4903845" y="5636604"/>
                </a:lnTo>
                <a:lnTo>
                  <a:pt x="4903845" y="0"/>
                </a:lnTo>
                <a:close/>
              </a:path>
            </a:pathLst>
          </a:custGeom>
          <a:blipFill rotWithShape="1">
            <a:blip r:embed="rId6">
              <a:alphaModFix/>
            </a:blip>
            <a:stretch>
              <a:fillRect b="0" l="0" r="0" t="0"/>
            </a:stretch>
          </a:blipFill>
          <a:ln>
            <a:noFill/>
          </a:ln>
        </p:spPr>
      </p:sp>
      <p:sp>
        <p:nvSpPr>
          <p:cNvPr id="132" name="Google Shape;132;p5"/>
          <p:cNvSpPr txBox="1"/>
          <p:nvPr/>
        </p:nvSpPr>
        <p:spPr>
          <a:xfrm>
            <a:off x="1738930" y="2153357"/>
            <a:ext cx="13503171" cy="210502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6000" u="none" cap="none" strike="noStrike">
                <a:solidFill>
                  <a:srgbClr val="FFFFFF"/>
                </a:solidFill>
                <a:latin typeface="Ultra"/>
                <a:ea typeface="Ultra"/>
                <a:cs typeface="Ultra"/>
                <a:sym typeface="Ultra"/>
              </a:rPr>
              <a:t>2- No Actualizar el Portafolio Regularmente</a:t>
            </a:r>
            <a:endParaRPr/>
          </a:p>
        </p:txBody>
      </p:sp>
      <p:sp>
        <p:nvSpPr>
          <p:cNvPr id="133" name="Google Shape;133;p5"/>
          <p:cNvSpPr txBox="1"/>
          <p:nvPr/>
        </p:nvSpPr>
        <p:spPr>
          <a:xfrm>
            <a:off x="1738930" y="5086350"/>
            <a:ext cx="11887695" cy="31813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La experiencia de usuario (UX) es clave para mantener a las personas dentro del sitio web, la navegación intuitiva, carga rápida del website y elementos de interacción claros y funcionales son parte de las buenas prácticas que como desarrolladores deberíamos seguir y mucho mas en nuestra carta de presentación como lo es el portafolio web.</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37" name="Shape 137"/>
        <p:cNvGrpSpPr/>
        <p:nvPr/>
      </p:nvGrpSpPr>
      <p:grpSpPr>
        <a:xfrm>
          <a:off x="0" y="0"/>
          <a:ext cx="0" cy="0"/>
          <a:chOff x="0" y="0"/>
          <a:chExt cx="0" cy="0"/>
        </a:xfrm>
      </p:grpSpPr>
      <p:sp>
        <p:nvSpPr>
          <p:cNvPr id="138" name="Google Shape;138;p6"/>
          <p:cNvSpPr/>
          <p:nvPr/>
        </p:nvSpPr>
        <p:spPr>
          <a:xfrm>
            <a:off x="13626128" y="7134014"/>
            <a:ext cx="8685325" cy="8685325"/>
          </a:xfrm>
          <a:custGeom>
            <a:rect b="b" l="l" r="r" t="t"/>
            <a:pathLst>
              <a:path extrusionOk="0" h="8685325" w="8685325">
                <a:moveTo>
                  <a:pt x="0" y="0"/>
                </a:moveTo>
                <a:lnTo>
                  <a:pt x="8685325" y="0"/>
                </a:lnTo>
                <a:lnTo>
                  <a:pt x="8685325" y="8685325"/>
                </a:lnTo>
                <a:lnTo>
                  <a:pt x="0" y="8685325"/>
                </a:lnTo>
                <a:lnTo>
                  <a:pt x="0" y="0"/>
                </a:lnTo>
                <a:close/>
              </a:path>
            </a:pathLst>
          </a:custGeom>
          <a:blipFill rotWithShape="1">
            <a:blip r:embed="rId3">
              <a:alphaModFix/>
            </a:blip>
            <a:stretch>
              <a:fillRect b="0" l="0" r="0" t="0"/>
            </a:stretch>
          </a:blipFill>
          <a:ln>
            <a:noFill/>
          </a:ln>
        </p:spPr>
      </p:sp>
      <p:sp>
        <p:nvSpPr>
          <p:cNvPr id="139" name="Google Shape;139;p6"/>
          <p:cNvSpPr/>
          <p:nvPr/>
        </p:nvSpPr>
        <p:spPr>
          <a:xfrm>
            <a:off x="15869971" y="8535586"/>
            <a:ext cx="2778658" cy="2285446"/>
          </a:xfrm>
          <a:custGeom>
            <a:rect b="b" l="l" r="r" t="t"/>
            <a:pathLst>
              <a:path extrusionOk="0" h="2285446" w="2778658">
                <a:moveTo>
                  <a:pt x="0" y="0"/>
                </a:moveTo>
                <a:lnTo>
                  <a:pt x="2778658" y="0"/>
                </a:lnTo>
                <a:lnTo>
                  <a:pt x="2778658" y="2285447"/>
                </a:lnTo>
                <a:lnTo>
                  <a:pt x="0" y="2285447"/>
                </a:lnTo>
                <a:lnTo>
                  <a:pt x="0" y="0"/>
                </a:lnTo>
                <a:close/>
              </a:path>
            </a:pathLst>
          </a:custGeom>
          <a:blipFill rotWithShape="1">
            <a:blip r:embed="rId4">
              <a:alphaModFix/>
            </a:blip>
            <a:stretch>
              <a:fillRect b="0" l="0" r="0" t="0"/>
            </a:stretch>
          </a:blipFill>
          <a:ln>
            <a:noFill/>
          </a:ln>
        </p:spPr>
      </p:sp>
      <p:sp>
        <p:nvSpPr>
          <p:cNvPr id="140" name="Google Shape;140;p6"/>
          <p:cNvSpPr txBox="1"/>
          <p:nvPr/>
        </p:nvSpPr>
        <p:spPr>
          <a:xfrm>
            <a:off x="1729405" y="2153357"/>
            <a:ext cx="13503171" cy="210502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6000" u="none" cap="none" strike="noStrike">
                <a:solidFill>
                  <a:srgbClr val="FFFFFF"/>
                </a:solidFill>
                <a:latin typeface="Ultra"/>
                <a:ea typeface="Ultra"/>
                <a:cs typeface="Ultra"/>
                <a:sym typeface="Ultra"/>
              </a:rPr>
              <a:t>3- Ignorar la Experiencia de Usuario</a:t>
            </a:r>
            <a:endParaRPr/>
          </a:p>
        </p:txBody>
      </p:sp>
      <p:sp>
        <p:nvSpPr>
          <p:cNvPr id="141" name="Google Shape;141;p6"/>
          <p:cNvSpPr txBox="1"/>
          <p:nvPr/>
        </p:nvSpPr>
        <p:spPr>
          <a:xfrm>
            <a:off x="1729405" y="5086350"/>
            <a:ext cx="11887695" cy="31813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Se considera una muy buena practica el estar constantemente actualizando las el portafolio web para actualizar las habilidades y proyectos recientes así demostrando que estas activo y comprometido, además de que las actualizaciones frecuentes mejoran el posicionamiento en los motores de búsqueda (SEO).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45" name="Shape 145"/>
        <p:cNvGrpSpPr/>
        <p:nvPr/>
      </p:nvGrpSpPr>
      <p:grpSpPr>
        <a:xfrm>
          <a:off x="0" y="0"/>
          <a:ext cx="0" cy="0"/>
          <a:chOff x="0" y="0"/>
          <a:chExt cx="0" cy="0"/>
        </a:xfrm>
      </p:grpSpPr>
      <p:sp>
        <p:nvSpPr>
          <p:cNvPr id="146" name="Google Shape;146;p7"/>
          <p:cNvSpPr/>
          <p:nvPr/>
        </p:nvSpPr>
        <p:spPr>
          <a:xfrm>
            <a:off x="11478214" y="-4882840"/>
            <a:ext cx="9218676" cy="9218676"/>
          </a:xfrm>
          <a:custGeom>
            <a:rect b="b" l="l" r="r" t="t"/>
            <a:pathLst>
              <a:path extrusionOk="0" h="9218676" w="9218676">
                <a:moveTo>
                  <a:pt x="0" y="0"/>
                </a:moveTo>
                <a:lnTo>
                  <a:pt x="9218676" y="0"/>
                </a:lnTo>
                <a:lnTo>
                  <a:pt x="9218676" y="9218677"/>
                </a:lnTo>
                <a:lnTo>
                  <a:pt x="0" y="9218677"/>
                </a:lnTo>
                <a:lnTo>
                  <a:pt x="0" y="0"/>
                </a:lnTo>
                <a:close/>
              </a:path>
            </a:pathLst>
          </a:custGeom>
          <a:blipFill rotWithShape="1">
            <a:blip r:embed="rId3">
              <a:alphaModFix/>
            </a:blip>
            <a:stretch>
              <a:fillRect b="0" l="0" r="0" t="0"/>
            </a:stretch>
          </a:blipFill>
          <a:ln>
            <a:noFill/>
          </a:ln>
        </p:spPr>
      </p:sp>
      <p:sp>
        <p:nvSpPr>
          <p:cNvPr id="147" name="Google Shape;147;p7"/>
          <p:cNvSpPr/>
          <p:nvPr/>
        </p:nvSpPr>
        <p:spPr>
          <a:xfrm>
            <a:off x="15720443" y="-1551311"/>
            <a:ext cx="8685325" cy="8685325"/>
          </a:xfrm>
          <a:custGeom>
            <a:rect b="b" l="l" r="r" t="t"/>
            <a:pathLst>
              <a:path extrusionOk="0" h="8685325" w="8685325">
                <a:moveTo>
                  <a:pt x="0" y="0"/>
                </a:moveTo>
                <a:lnTo>
                  <a:pt x="8685326" y="0"/>
                </a:lnTo>
                <a:lnTo>
                  <a:pt x="8685326" y="8685325"/>
                </a:lnTo>
                <a:lnTo>
                  <a:pt x="0" y="8685325"/>
                </a:lnTo>
                <a:lnTo>
                  <a:pt x="0" y="0"/>
                </a:lnTo>
                <a:close/>
              </a:path>
            </a:pathLst>
          </a:custGeom>
          <a:blipFill rotWithShape="1">
            <a:blip r:embed="rId4">
              <a:alphaModFix/>
            </a:blip>
            <a:stretch>
              <a:fillRect b="0" l="0" r="0" t="0"/>
            </a:stretch>
          </a:blipFill>
          <a:ln>
            <a:noFill/>
          </a:ln>
        </p:spPr>
      </p:sp>
      <p:sp>
        <p:nvSpPr>
          <p:cNvPr id="148" name="Google Shape;148;p7"/>
          <p:cNvSpPr/>
          <p:nvPr/>
        </p:nvSpPr>
        <p:spPr>
          <a:xfrm>
            <a:off x="13247802" y="4806269"/>
            <a:ext cx="9218676" cy="9218676"/>
          </a:xfrm>
          <a:custGeom>
            <a:rect b="b" l="l" r="r" t="t"/>
            <a:pathLst>
              <a:path extrusionOk="0" h="9218676" w="9218676">
                <a:moveTo>
                  <a:pt x="0" y="0"/>
                </a:moveTo>
                <a:lnTo>
                  <a:pt x="9218677" y="0"/>
                </a:lnTo>
                <a:lnTo>
                  <a:pt x="9218677" y="9218676"/>
                </a:lnTo>
                <a:lnTo>
                  <a:pt x="0" y="9218676"/>
                </a:lnTo>
                <a:lnTo>
                  <a:pt x="0" y="0"/>
                </a:lnTo>
                <a:close/>
              </a:path>
            </a:pathLst>
          </a:custGeom>
          <a:blipFill rotWithShape="1">
            <a:blip r:embed="rId3">
              <a:alphaModFix/>
            </a:blip>
            <a:stretch>
              <a:fillRect b="0" l="0" r="0" t="0"/>
            </a:stretch>
          </a:blipFill>
          <a:ln>
            <a:noFill/>
          </a:ln>
        </p:spPr>
      </p:sp>
      <p:sp>
        <p:nvSpPr>
          <p:cNvPr id="149" name="Google Shape;149;p7"/>
          <p:cNvSpPr/>
          <p:nvPr/>
        </p:nvSpPr>
        <p:spPr>
          <a:xfrm>
            <a:off x="10899438" y="7474099"/>
            <a:ext cx="8685325" cy="8685325"/>
          </a:xfrm>
          <a:custGeom>
            <a:rect b="b" l="l" r="r" t="t"/>
            <a:pathLst>
              <a:path extrusionOk="0" h="8685325" w="8685325">
                <a:moveTo>
                  <a:pt x="0" y="0"/>
                </a:moveTo>
                <a:lnTo>
                  <a:pt x="8685326" y="0"/>
                </a:lnTo>
                <a:lnTo>
                  <a:pt x="8685326" y="8685325"/>
                </a:lnTo>
                <a:lnTo>
                  <a:pt x="0" y="8685325"/>
                </a:lnTo>
                <a:lnTo>
                  <a:pt x="0" y="0"/>
                </a:lnTo>
                <a:close/>
              </a:path>
            </a:pathLst>
          </a:custGeom>
          <a:blipFill rotWithShape="1">
            <a:blip r:embed="rId4">
              <a:alphaModFix/>
            </a:blip>
            <a:stretch>
              <a:fillRect b="0" l="0" r="0" t="0"/>
            </a:stretch>
          </a:blipFill>
          <a:ln>
            <a:noFill/>
          </a:ln>
        </p:spPr>
      </p:sp>
      <p:sp>
        <p:nvSpPr>
          <p:cNvPr id="150" name="Google Shape;150;p7"/>
          <p:cNvSpPr/>
          <p:nvPr/>
        </p:nvSpPr>
        <p:spPr>
          <a:xfrm>
            <a:off x="15869971" y="8535586"/>
            <a:ext cx="2778658" cy="2285446"/>
          </a:xfrm>
          <a:custGeom>
            <a:rect b="b" l="l" r="r" t="t"/>
            <a:pathLst>
              <a:path extrusionOk="0" h="2285446" w="2778658">
                <a:moveTo>
                  <a:pt x="0" y="0"/>
                </a:moveTo>
                <a:lnTo>
                  <a:pt x="2778658" y="0"/>
                </a:lnTo>
                <a:lnTo>
                  <a:pt x="2778658" y="2285447"/>
                </a:lnTo>
                <a:lnTo>
                  <a:pt x="0" y="2285447"/>
                </a:lnTo>
                <a:lnTo>
                  <a:pt x="0" y="0"/>
                </a:lnTo>
                <a:close/>
              </a:path>
            </a:pathLst>
          </a:custGeom>
          <a:blipFill rotWithShape="1">
            <a:blip r:embed="rId5">
              <a:alphaModFix/>
            </a:blip>
            <a:stretch>
              <a:fillRect b="0" l="0" r="0" t="0"/>
            </a:stretch>
          </a:blipFill>
          <a:ln>
            <a:noFill/>
          </a:ln>
        </p:spPr>
      </p:sp>
      <p:sp>
        <p:nvSpPr>
          <p:cNvPr id="151" name="Google Shape;151;p7"/>
          <p:cNvSpPr/>
          <p:nvPr/>
        </p:nvSpPr>
        <p:spPr>
          <a:xfrm flipH="1">
            <a:off x="14020057" y="-2331083"/>
            <a:ext cx="4903845" cy="5636604"/>
          </a:xfrm>
          <a:custGeom>
            <a:rect b="b" l="l" r="r" t="t"/>
            <a:pathLst>
              <a:path extrusionOk="0" h="5636604" w="4903845">
                <a:moveTo>
                  <a:pt x="4903845" y="0"/>
                </a:moveTo>
                <a:lnTo>
                  <a:pt x="0" y="0"/>
                </a:lnTo>
                <a:lnTo>
                  <a:pt x="0" y="5636604"/>
                </a:lnTo>
                <a:lnTo>
                  <a:pt x="4903845" y="5636604"/>
                </a:lnTo>
                <a:lnTo>
                  <a:pt x="4903845" y="0"/>
                </a:lnTo>
                <a:close/>
              </a:path>
            </a:pathLst>
          </a:custGeom>
          <a:blipFill rotWithShape="1">
            <a:blip r:embed="rId6">
              <a:alphaModFix/>
            </a:blip>
            <a:stretch>
              <a:fillRect b="0" l="0" r="0" t="0"/>
            </a:stretch>
          </a:blipFill>
          <a:ln>
            <a:noFill/>
          </a:ln>
        </p:spPr>
      </p:sp>
      <p:sp>
        <p:nvSpPr>
          <p:cNvPr id="152" name="Google Shape;152;p7"/>
          <p:cNvSpPr txBox="1"/>
          <p:nvPr/>
        </p:nvSpPr>
        <p:spPr>
          <a:xfrm>
            <a:off x="1729405" y="1222382"/>
            <a:ext cx="13503300" cy="2216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6000" u="none" cap="none" strike="noStrike">
                <a:solidFill>
                  <a:srgbClr val="FFFFFF"/>
                </a:solidFill>
                <a:latin typeface="Ultra"/>
                <a:ea typeface="Ultra"/>
                <a:cs typeface="Ultra"/>
                <a:sym typeface="Ultra"/>
              </a:rPr>
              <a:t>4- Utilización de Porcentajes</a:t>
            </a:r>
            <a:endParaRPr/>
          </a:p>
        </p:txBody>
      </p:sp>
      <p:sp>
        <p:nvSpPr>
          <p:cNvPr id="153" name="Google Shape;153;p7"/>
          <p:cNvSpPr txBox="1"/>
          <p:nvPr/>
        </p:nvSpPr>
        <p:spPr>
          <a:xfrm>
            <a:off x="1729405" y="3776123"/>
            <a:ext cx="11887695" cy="47815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Esto es una mala práctica en la mayoría de portafolios y también currículums, ya que asignarte un porcentaje de conocimiento en alguna tecnología es algo subjetivo y puede llevar a comparaciones injustas entre individuos, dos personas pueden evaluar sus habilidades de manera diferente.</a:t>
            </a:r>
            <a:endParaRPr/>
          </a:p>
          <a:p>
            <a:pPr indent="0" lvl="0" marL="0" marR="0" rtl="0" algn="l">
              <a:lnSpc>
                <a:spcPct val="140000"/>
              </a:lnSpc>
              <a:spcBef>
                <a:spcPts val="0"/>
              </a:spcBef>
              <a:spcAft>
                <a:spcPts val="0"/>
              </a:spcAft>
              <a:buNone/>
            </a:pPr>
            <a:r>
              <a:t/>
            </a:r>
            <a:endParaRPr b="0" i="0" sz="3000" u="none" cap="none" strike="noStrike">
              <a:solidFill>
                <a:srgbClr val="FFFFFF"/>
              </a:solidFill>
              <a:latin typeface="Montserrat"/>
              <a:ea typeface="Montserrat"/>
              <a:cs typeface="Montserrat"/>
              <a:sym typeface="Montserrat"/>
            </a:endParaRPr>
          </a:p>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Además, podría crear una percepción negativa, incluso si la persona tiene un conocimiento sólido, ejemplo un 60% puede parecer insuficiente, aunque la persona sea competente.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57" name="Shape 157"/>
        <p:cNvGrpSpPr/>
        <p:nvPr/>
      </p:nvGrpSpPr>
      <p:grpSpPr>
        <a:xfrm>
          <a:off x="0" y="0"/>
          <a:ext cx="0" cy="0"/>
          <a:chOff x="0" y="0"/>
          <a:chExt cx="0" cy="0"/>
        </a:xfrm>
      </p:grpSpPr>
      <p:sp>
        <p:nvSpPr>
          <p:cNvPr id="158" name="Google Shape;158;p8"/>
          <p:cNvSpPr/>
          <p:nvPr/>
        </p:nvSpPr>
        <p:spPr>
          <a:xfrm>
            <a:off x="13626128" y="7134014"/>
            <a:ext cx="8685325" cy="8685325"/>
          </a:xfrm>
          <a:custGeom>
            <a:rect b="b" l="l" r="r" t="t"/>
            <a:pathLst>
              <a:path extrusionOk="0" h="8685325" w="8685325">
                <a:moveTo>
                  <a:pt x="0" y="0"/>
                </a:moveTo>
                <a:lnTo>
                  <a:pt x="8685325" y="0"/>
                </a:lnTo>
                <a:lnTo>
                  <a:pt x="8685325" y="8685325"/>
                </a:lnTo>
                <a:lnTo>
                  <a:pt x="0" y="8685325"/>
                </a:lnTo>
                <a:lnTo>
                  <a:pt x="0" y="0"/>
                </a:lnTo>
                <a:close/>
              </a:path>
            </a:pathLst>
          </a:custGeom>
          <a:blipFill rotWithShape="1">
            <a:blip r:embed="rId3">
              <a:alphaModFix/>
            </a:blip>
            <a:stretch>
              <a:fillRect b="0" l="0" r="0" t="0"/>
            </a:stretch>
          </a:blipFill>
          <a:ln>
            <a:noFill/>
          </a:ln>
        </p:spPr>
      </p:sp>
      <p:sp>
        <p:nvSpPr>
          <p:cNvPr id="159" name="Google Shape;159;p8"/>
          <p:cNvSpPr/>
          <p:nvPr/>
        </p:nvSpPr>
        <p:spPr>
          <a:xfrm>
            <a:off x="15869971" y="8535586"/>
            <a:ext cx="2778658" cy="2285446"/>
          </a:xfrm>
          <a:custGeom>
            <a:rect b="b" l="l" r="r" t="t"/>
            <a:pathLst>
              <a:path extrusionOk="0" h="2285446" w="2778658">
                <a:moveTo>
                  <a:pt x="0" y="0"/>
                </a:moveTo>
                <a:lnTo>
                  <a:pt x="2778658" y="0"/>
                </a:lnTo>
                <a:lnTo>
                  <a:pt x="2778658" y="2285447"/>
                </a:lnTo>
                <a:lnTo>
                  <a:pt x="0" y="2285447"/>
                </a:lnTo>
                <a:lnTo>
                  <a:pt x="0" y="0"/>
                </a:lnTo>
                <a:close/>
              </a:path>
            </a:pathLst>
          </a:custGeom>
          <a:blipFill rotWithShape="1">
            <a:blip r:embed="rId4">
              <a:alphaModFix/>
            </a:blip>
            <a:stretch>
              <a:fillRect b="0" l="0" r="0" t="0"/>
            </a:stretch>
          </a:blipFill>
          <a:ln>
            <a:noFill/>
          </a:ln>
        </p:spPr>
      </p:sp>
      <p:sp>
        <p:nvSpPr>
          <p:cNvPr id="160" name="Google Shape;160;p8"/>
          <p:cNvSpPr txBox="1"/>
          <p:nvPr/>
        </p:nvSpPr>
        <p:spPr>
          <a:xfrm>
            <a:off x="1805930" y="1247882"/>
            <a:ext cx="13503300" cy="2216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6000" u="none" cap="none" strike="noStrike">
                <a:solidFill>
                  <a:srgbClr val="FFFFFF"/>
                </a:solidFill>
                <a:latin typeface="Ultra"/>
                <a:ea typeface="Ultra"/>
                <a:cs typeface="Ultra"/>
                <a:sym typeface="Ultra"/>
              </a:rPr>
              <a:t>5- Dominios no Personalizados</a:t>
            </a:r>
            <a:endParaRPr/>
          </a:p>
        </p:txBody>
      </p:sp>
      <p:sp>
        <p:nvSpPr>
          <p:cNvPr id="161" name="Google Shape;161;p8"/>
          <p:cNvSpPr txBox="1"/>
          <p:nvPr/>
        </p:nvSpPr>
        <p:spPr>
          <a:xfrm>
            <a:off x="1738432" y="3952664"/>
            <a:ext cx="11887695" cy="47815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La accesibilidad es fundamental para llegar a una audiencia más amplia, además de ser muy bien premiada por los motores de búsqueda y SEO. </a:t>
            </a:r>
            <a:endParaRPr/>
          </a:p>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Se pueden utilizar diferentes herramientas para verificar la accesibilidad y los contrastes correctos entre el texto y los diferentes fondos, la utilización correcta de las etiquetas de HTML y descripciones correctas en las imágenes tales como lighthouse de google chrome, donde te dan una puntuación y muestran las cosas a mejorar en este aspecto.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204C"/>
        </a:solidFill>
      </p:bgPr>
    </p:bg>
    <p:spTree>
      <p:nvGrpSpPr>
        <p:cNvPr id="165" name="Shape 165"/>
        <p:cNvGrpSpPr/>
        <p:nvPr/>
      </p:nvGrpSpPr>
      <p:grpSpPr>
        <a:xfrm>
          <a:off x="0" y="0"/>
          <a:ext cx="0" cy="0"/>
          <a:chOff x="0" y="0"/>
          <a:chExt cx="0" cy="0"/>
        </a:xfrm>
      </p:grpSpPr>
      <p:sp>
        <p:nvSpPr>
          <p:cNvPr id="166" name="Google Shape;166;p9"/>
          <p:cNvSpPr/>
          <p:nvPr/>
        </p:nvSpPr>
        <p:spPr>
          <a:xfrm>
            <a:off x="11478214" y="-4882840"/>
            <a:ext cx="9218676" cy="9218676"/>
          </a:xfrm>
          <a:custGeom>
            <a:rect b="b" l="l" r="r" t="t"/>
            <a:pathLst>
              <a:path extrusionOk="0" h="9218676" w="9218676">
                <a:moveTo>
                  <a:pt x="0" y="0"/>
                </a:moveTo>
                <a:lnTo>
                  <a:pt x="9218676" y="0"/>
                </a:lnTo>
                <a:lnTo>
                  <a:pt x="9218676" y="9218677"/>
                </a:lnTo>
                <a:lnTo>
                  <a:pt x="0" y="9218677"/>
                </a:lnTo>
                <a:lnTo>
                  <a:pt x="0" y="0"/>
                </a:lnTo>
                <a:close/>
              </a:path>
            </a:pathLst>
          </a:custGeom>
          <a:blipFill rotWithShape="1">
            <a:blip r:embed="rId3">
              <a:alphaModFix/>
            </a:blip>
            <a:stretch>
              <a:fillRect b="0" l="0" r="0" t="0"/>
            </a:stretch>
          </a:blipFill>
          <a:ln>
            <a:noFill/>
          </a:ln>
        </p:spPr>
      </p:sp>
      <p:sp>
        <p:nvSpPr>
          <p:cNvPr id="167" name="Google Shape;167;p9"/>
          <p:cNvSpPr/>
          <p:nvPr/>
        </p:nvSpPr>
        <p:spPr>
          <a:xfrm>
            <a:off x="15720443" y="-1551311"/>
            <a:ext cx="8685325" cy="8685325"/>
          </a:xfrm>
          <a:custGeom>
            <a:rect b="b" l="l" r="r" t="t"/>
            <a:pathLst>
              <a:path extrusionOk="0" h="8685325" w="8685325">
                <a:moveTo>
                  <a:pt x="0" y="0"/>
                </a:moveTo>
                <a:lnTo>
                  <a:pt x="8685326" y="0"/>
                </a:lnTo>
                <a:lnTo>
                  <a:pt x="8685326" y="8685325"/>
                </a:lnTo>
                <a:lnTo>
                  <a:pt x="0" y="8685325"/>
                </a:lnTo>
                <a:lnTo>
                  <a:pt x="0" y="0"/>
                </a:lnTo>
                <a:close/>
              </a:path>
            </a:pathLst>
          </a:custGeom>
          <a:blipFill rotWithShape="1">
            <a:blip r:embed="rId4">
              <a:alphaModFix/>
            </a:blip>
            <a:stretch>
              <a:fillRect b="0" l="0" r="0" t="0"/>
            </a:stretch>
          </a:blipFill>
          <a:ln>
            <a:noFill/>
          </a:ln>
        </p:spPr>
      </p:sp>
      <p:sp>
        <p:nvSpPr>
          <p:cNvPr id="168" name="Google Shape;168;p9"/>
          <p:cNvSpPr/>
          <p:nvPr/>
        </p:nvSpPr>
        <p:spPr>
          <a:xfrm>
            <a:off x="13247802" y="4806269"/>
            <a:ext cx="9218676" cy="9218676"/>
          </a:xfrm>
          <a:custGeom>
            <a:rect b="b" l="l" r="r" t="t"/>
            <a:pathLst>
              <a:path extrusionOk="0" h="9218676" w="9218676">
                <a:moveTo>
                  <a:pt x="0" y="0"/>
                </a:moveTo>
                <a:lnTo>
                  <a:pt x="9218677" y="0"/>
                </a:lnTo>
                <a:lnTo>
                  <a:pt x="9218677" y="9218676"/>
                </a:lnTo>
                <a:lnTo>
                  <a:pt x="0" y="9218676"/>
                </a:lnTo>
                <a:lnTo>
                  <a:pt x="0" y="0"/>
                </a:lnTo>
                <a:close/>
              </a:path>
            </a:pathLst>
          </a:custGeom>
          <a:blipFill rotWithShape="1">
            <a:blip r:embed="rId3">
              <a:alphaModFix/>
            </a:blip>
            <a:stretch>
              <a:fillRect b="0" l="0" r="0" t="0"/>
            </a:stretch>
          </a:blipFill>
          <a:ln>
            <a:noFill/>
          </a:ln>
        </p:spPr>
      </p:sp>
      <p:sp>
        <p:nvSpPr>
          <p:cNvPr id="169" name="Google Shape;169;p9"/>
          <p:cNvSpPr/>
          <p:nvPr/>
        </p:nvSpPr>
        <p:spPr>
          <a:xfrm>
            <a:off x="10899438" y="7474099"/>
            <a:ext cx="8685325" cy="8685325"/>
          </a:xfrm>
          <a:custGeom>
            <a:rect b="b" l="l" r="r" t="t"/>
            <a:pathLst>
              <a:path extrusionOk="0" h="8685325" w="8685325">
                <a:moveTo>
                  <a:pt x="0" y="0"/>
                </a:moveTo>
                <a:lnTo>
                  <a:pt x="8685326" y="0"/>
                </a:lnTo>
                <a:lnTo>
                  <a:pt x="8685326" y="8685325"/>
                </a:lnTo>
                <a:lnTo>
                  <a:pt x="0" y="8685325"/>
                </a:lnTo>
                <a:lnTo>
                  <a:pt x="0" y="0"/>
                </a:lnTo>
                <a:close/>
              </a:path>
            </a:pathLst>
          </a:custGeom>
          <a:blipFill rotWithShape="1">
            <a:blip r:embed="rId4">
              <a:alphaModFix/>
            </a:blip>
            <a:stretch>
              <a:fillRect b="0" l="0" r="0" t="0"/>
            </a:stretch>
          </a:blipFill>
          <a:ln>
            <a:noFill/>
          </a:ln>
        </p:spPr>
      </p:sp>
      <p:sp>
        <p:nvSpPr>
          <p:cNvPr id="170" name="Google Shape;170;p9"/>
          <p:cNvSpPr/>
          <p:nvPr/>
        </p:nvSpPr>
        <p:spPr>
          <a:xfrm>
            <a:off x="15869971" y="8535586"/>
            <a:ext cx="2778658" cy="2285446"/>
          </a:xfrm>
          <a:custGeom>
            <a:rect b="b" l="l" r="r" t="t"/>
            <a:pathLst>
              <a:path extrusionOk="0" h="2285446" w="2778658">
                <a:moveTo>
                  <a:pt x="0" y="0"/>
                </a:moveTo>
                <a:lnTo>
                  <a:pt x="2778658" y="0"/>
                </a:lnTo>
                <a:lnTo>
                  <a:pt x="2778658" y="2285447"/>
                </a:lnTo>
                <a:lnTo>
                  <a:pt x="0" y="2285447"/>
                </a:lnTo>
                <a:lnTo>
                  <a:pt x="0" y="0"/>
                </a:lnTo>
                <a:close/>
              </a:path>
            </a:pathLst>
          </a:custGeom>
          <a:blipFill rotWithShape="1">
            <a:blip r:embed="rId5">
              <a:alphaModFix/>
            </a:blip>
            <a:stretch>
              <a:fillRect b="0" l="0" r="0" t="0"/>
            </a:stretch>
          </a:blipFill>
          <a:ln>
            <a:noFill/>
          </a:ln>
        </p:spPr>
      </p:sp>
      <p:sp>
        <p:nvSpPr>
          <p:cNvPr id="171" name="Google Shape;171;p9"/>
          <p:cNvSpPr/>
          <p:nvPr/>
        </p:nvSpPr>
        <p:spPr>
          <a:xfrm flipH="1">
            <a:off x="14020057" y="-2331083"/>
            <a:ext cx="4903845" cy="5636604"/>
          </a:xfrm>
          <a:custGeom>
            <a:rect b="b" l="l" r="r" t="t"/>
            <a:pathLst>
              <a:path extrusionOk="0" h="5636604" w="4903845">
                <a:moveTo>
                  <a:pt x="4903845" y="0"/>
                </a:moveTo>
                <a:lnTo>
                  <a:pt x="0" y="0"/>
                </a:lnTo>
                <a:lnTo>
                  <a:pt x="0" y="5636604"/>
                </a:lnTo>
                <a:lnTo>
                  <a:pt x="4903845" y="5636604"/>
                </a:lnTo>
                <a:lnTo>
                  <a:pt x="4903845" y="0"/>
                </a:lnTo>
                <a:close/>
              </a:path>
            </a:pathLst>
          </a:custGeom>
          <a:blipFill rotWithShape="1">
            <a:blip r:embed="rId6">
              <a:alphaModFix/>
            </a:blip>
            <a:stretch>
              <a:fillRect b="0" l="0" r="0" t="0"/>
            </a:stretch>
          </a:blipFill>
          <a:ln>
            <a:noFill/>
          </a:ln>
        </p:spPr>
      </p:sp>
      <p:sp>
        <p:nvSpPr>
          <p:cNvPr id="172" name="Google Shape;172;p9"/>
          <p:cNvSpPr txBox="1"/>
          <p:nvPr/>
        </p:nvSpPr>
        <p:spPr>
          <a:xfrm>
            <a:off x="1738930" y="2153357"/>
            <a:ext cx="13503171" cy="210502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6000" u="none" cap="none" strike="noStrike">
                <a:solidFill>
                  <a:srgbClr val="FFFFFF"/>
                </a:solidFill>
                <a:latin typeface="Ultra"/>
                <a:ea typeface="Ultra"/>
                <a:cs typeface="Ultra"/>
                <a:sym typeface="Ultra"/>
              </a:rPr>
              <a:t>6- Optimización Web e Imágenes </a:t>
            </a:r>
            <a:endParaRPr/>
          </a:p>
        </p:txBody>
      </p:sp>
      <p:sp>
        <p:nvSpPr>
          <p:cNvPr id="173" name="Google Shape;173;p9"/>
          <p:cNvSpPr txBox="1"/>
          <p:nvPr/>
        </p:nvSpPr>
        <p:spPr>
          <a:xfrm>
            <a:off x="1738930" y="5086350"/>
            <a:ext cx="11887695" cy="371475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000" u="none" cap="none" strike="noStrike">
                <a:solidFill>
                  <a:srgbClr val="FFFFFF"/>
                </a:solidFill>
                <a:latin typeface="Montserrat"/>
                <a:ea typeface="Montserrat"/>
                <a:cs typeface="Montserrat"/>
                <a:sym typeface="Montserrat"/>
              </a:rPr>
              <a:t>Pensar adecuar las necesidades dependiendo del dispositivo en el que se navegue el portafolio es una buena práctica que pocos utilizan, ya que la experiencia del usuario se puede ver impactada, si no se optimizan las imágenes por ejemplo, en velocidad de carga, uso de datos y costos. De lo contrario, puede haber un impacto en el SEO.</a:t>
            </a:r>
            <a:endParaRPr/>
          </a:p>
          <a:p>
            <a:pPr indent="0" lvl="0" marL="0" marR="0" rtl="0" algn="l">
              <a:lnSpc>
                <a:spcPct val="140000"/>
              </a:lnSpc>
              <a:spcBef>
                <a:spcPts val="0"/>
              </a:spcBef>
              <a:spcAft>
                <a:spcPts val="0"/>
              </a:spcAft>
              <a:buNone/>
            </a:pPr>
            <a:r>
              <a:t/>
            </a:r>
            <a:endParaRPr b="0" i="0" sz="3000" u="none" cap="none" strike="noStrike">
              <a:solidFill>
                <a:srgbClr val="FFFFFF"/>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